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55"/>
  </p:notesMasterIdLst>
  <p:sldIdLst>
    <p:sldId id="256" r:id="rId2"/>
    <p:sldId id="331" r:id="rId3"/>
    <p:sldId id="333" r:id="rId4"/>
    <p:sldId id="330" r:id="rId5"/>
    <p:sldId id="334" r:id="rId6"/>
    <p:sldId id="373" r:id="rId7"/>
    <p:sldId id="336" r:id="rId8"/>
    <p:sldId id="374" r:id="rId9"/>
    <p:sldId id="375" r:id="rId10"/>
    <p:sldId id="376" r:id="rId11"/>
    <p:sldId id="377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38" r:id="rId20"/>
    <p:sldId id="339" r:id="rId21"/>
    <p:sldId id="342" r:id="rId22"/>
    <p:sldId id="368" r:id="rId23"/>
    <p:sldId id="350" r:id="rId24"/>
    <p:sldId id="340" r:id="rId25"/>
    <p:sldId id="343" r:id="rId26"/>
    <p:sldId id="367" r:id="rId27"/>
    <p:sldId id="347" r:id="rId28"/>
    <p:sldId id="372" r:id="rId29"/>
    <p:sldId id="341" r:id="rId30"/>
    <p:sldId id="345" r:id="rId31"/>
    <p:sldId id="346" r:id="rId32"/>
    <p:sldId id="348" r:id="rId33"/>
    <p:sldId id="369" r:id="rId34"/>
    <p:sldId id="370" r:id="rId35"/>
    <p:sldId id="371" r:id="rId36"/>
    <p:sldId id="349" r:id="rId37"/>
    <p:sldId id="363" r:id="rId38"/>
    <p:sldId id="364" r:id="rId39"/>
    <p:sldId id="388" r:id="rId40"/>
    <p:sldId id="351" r:id="rId41"/>
    <p:sldId id="352" r:id="rId42"/>
    <p:sldId id="353" r:id="rId43"/>
    <p:sldId id="386" r:id="rId44"/>
    <p:sldId id="359" r:id="rId45"/>
    <p:sldId id="354" r:id="rId46"/>
    <p:sldId id="355" r:id="rId47"/>
    <p:sldId id="387" r:id="rId48"/>
    <p:sldId id="356" r:id="rId49"/>
    <p:sldId id="360" r:id="rId50"/>
    <p:sldId id="366" r:id="rId51"/>
    <p:sldId id="395" r:id="rId52"/>
    <p:sldId id="394" r:id="rId53"/>
    <p:sldId id="389" r:id="rId54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Play" pitchFamily="2" charset="0"/>
      <p:regular r:id="rId64"/>
      <p:bold r:id="rId65"/>
    </p:embeddedFont>
    <p:embeddedFont>
      <p:font typeface="SF Pro Text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1D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9669D-4BB4-4E00-B360-16363657C172}">
  <a:tblStyle styleId="{5069669D-4BB4-4E00-B360-16363657C172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tcBdr/>
        <a:fill>
          <a:solidFill>
            <a:srgbClr val="CAD5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722255-23CB-4B83-81A8-3CFC10BA859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9"/>
    <p:restoredTop sz="94618"/>
  </p:normalViewPr>
  <p:slideViewPr>
    <p:cSldViewPr snapToGrid="0">
      <p:cViewPr>
        <p:scale>
          <a:sx n="82" d="100"/>
          <a:sy n="82" d="100"/>
        </p:scale>
        <p:origin x="64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через </a:t>
            </a:r>
            <a:r>
              <a:rPr lang="en-US" dirty="0"/>
              <a:t>override, </a:t>
            </a:r>
            <a:r>
              <a:rPr lang="ru-RU" dirty="0"/>
              <a:t>по дефолту нельзя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718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991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53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546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37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D7816-1659-1B41-87FB-63EA7A524050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45790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399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4017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12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830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816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950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через </a:t>
            </a:r>
            <a:r>
              <a:rPr lang="en-US" dirty="0"/>
              <a:t>override, </a:t>
            </a:r>
            <a:r>
              <a:rPr lang="ru-RU" dirty="0"/>
              <a:t>по дефолту нельзя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924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3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32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6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3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писок">
  <p:cSld name="Заголовок + список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67CF-D3E3-C9C7-F62E-2C68B5D69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44DFF-4B8D-6597-6BED-A97BCBE60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E2D17-F20F-E9F7-4E1D-1BC2952AC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CF53-E046-594A-82FA-0A1441026983}" type="datetime1">
              <a:rPr lang="ru-RU" smtClean="0"/>
              <a:t>08.10.2023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F4D99-2253-D85E-E3D8-88BFD9DE1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04433-0526-784C-5844-602D9B50D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15A1-4425-F941-9809-18E9E5DA0A1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753316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C415-C1E3-AE77-6B45-0A29229E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BEF6E-A2C8-1827-180D-E296825E7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666A7-347B-2FE1-3CBE-8E813E1E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EB36-D2B0-F24A-A59C-A6761B4F7D60}" type="datetime1">
              <a:rPr lang="ru-RU" smtClean="0"/>
              <a:t>08.10.2023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80333-E418-FDE5-E06D-6AA5B9D1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456C9-74DE-969B-3463-CEE48FAE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15A1-4425-F941-9809-18E9E5DA0A1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00514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1" r:id="rId30"/>
    <p:sldLayoutId id="2147483692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www.youtube.com/watch?v=jofNR_Wko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2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body" idx="1"/>
          </p:nvPr>
        </p:nvSpPr>
        <p:spPr>
          <a:xfrm>
            <a:off x="658813" y="3639110"/>
            <a:ext cx="10223500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Павел Галанин</a:t>
            </a:r>
            <a:endParaRPr dirty="0"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/>
          </p:nvPr>
        </p:nvSpPr>
        <p:spPr>
          <a:xfrm>
            <a:off x="622300" y="1613417"/>
            <a:ext cx="10220325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en-US" dirty="0"/>
              <a:t>Kotlin</a:t>
            </a:r>
            <a:br>
              <a:rPr lang="ru-RU" dirty="0"/>
            </a:br>
            <a:br>
              <a:rPr lang="ru-RU" sz="1000" dirty="0"/>
            </a:br>
            <a:r>
              <a:rPr lang="en-US" sz="4000" dirty="0"/>
              <a:t>Crash course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5F69-3CC6-6EC1-F24E-6F2B4498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Встроенные типы </a:t>
            </a:r>
            <a:r>
              <a:rPr lang="en-US" dirty="0"/>
              <a:t>Kotlin</a:t>
            </a:r>
            <a:endParaRPr lang="en-RU" dirty="0"/>
          </a:p>
        </p:txBody>
      </p:sp>
      <p:pic>
        <p:nvPicPr>
          <p:cNvPr id="8" name="Picture 7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F8E0209-D09A-6057-7C08-71AA88218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3" b="14596"/>
          <a:stretch/>
        </p:blipFill>
        <p:spPr>
          <a:xfrm>
            <a:off x="3130550" y="1690688"/>
            <a:ext cx="5930900" cy="455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74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7ADD-0ADC-BBAD-ADA0-5C4D3043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Nullable-</a:t>
            </a:r>
            <a:r>
              <a:rPr lang="ru-RU" dirty="0"/>
              <a:t>типы</a:t>
            </a:r>
            <a:endParaRPr lang="en-RU" dirty="0"/>
          </a:p>
        </p:txBody>
      </p:sp>
      <p:pic>
        <p:nvPicPr>
          <p:cNvPr id="6" name="Picture 5" descr="A diagram of a string&#10;&#10;Description automatically generated">
            <a:extLst>
              <a:ext uri="{FF2B5EF4-FFF2-40B4-BE49-F238E27FC236}">
                <a16:creationId xmlns:a16="http://schemas.microsoft.com/office/drawing/2014/main" id="{8FE8C3B5-1C9F-B1A4-1047-B898A1BFB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0" y="1237342"/>
            <a:ext cx="53467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54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1;p68">
            <a:extLst>
              <a:ext uri="{FF2B5EF4-FFF2-40B4-BE49-F238E27FC236}">
                <a16:creationId xmlns:a16="http://schemas.microsoft.com/office/drawing/2014/main" id="{F1E603A4-2EC1-A05A-7543-59998AFFF11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2DC6B-C1E3-C8F3-A05C-9984F1BD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Условные операторы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81E8-0E55-2470-B158-1E0929946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if/else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when</a:t>
            </a:r>
            <a:endParaRPr lang="en-RU" dirty="0"/>
          </a:p>
        </p:txBody>
      </p:sp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3E39CC01-89C5-0535-7DE8-88A95D715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04" y="2641600"/>
            <a:ext cx="6055395" cy="141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9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1;p68">
            <a:extLst>
              <a:ext uri="{FF2B5EF4-FFF2-40B4-BE49-F238E27FC236}">
                <a16:creationId xmlns:a16="http://schemas.microsoft.com/office/drawing/2014/main" id="{F42F4A74-CC92-50AC-0B22-B2957CA94EF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23ECC-2BE1-3928-8D8A-33FDAD84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4209E-28F9-6358-CB1C-84069285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while, do-while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ranges</a:t>
            </a:r>
            <a:endParaRPr lang="en-RU" dirty="0"/>
          </a:p>
        </p:txBody>
      </p:sp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0D22BEAE-E99C-3884-77C2-611690D1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38" y="2028540"/>
            <a:ext cx="5472524" cy="211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4041-F3CC-BD6C-111B-093E9F80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коллекции, итератор</a:t>
            </a:r>
            <a:endParaRPr lang="en-RU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 descr="A diagram of a set of items&#10;&#10;Description automatically generated">
            <a:extLst>
              <a:ext uri="{FF2B5EF4-FFF2-40B4-BE49-F238E27FC236}">
                <a16:creationId xmlns:a16="http://schemas.microsoft.com/office/drawing/2014/main" id="{C64E14C3-8841-4B30-1D6D-C3A9CC16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659" y="1690688"/>
            <a:ext cx="9009599" cy="43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6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2290-9BC6-1596-E2E8-0C38D3F0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Лямбда-выражения</a:t>
            </a:r>
            <a:endParaRPr lang="en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79891-435D-50A8-4F8D-FCDA14CE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109895"/>
            <a:ext cx="3255040" cy="994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A6358-202C-C3FD-9467-21CD0B15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88" y="3921948"/>
            <a:ext cx="5727700" cy="863600"/>
          </a:xfrm>
          <a:prstGeom prst="rect">
            <a:avLst/>
          </a:prstGeom>
        </p:spPr>
      </p:pic>
      <p:sp>
        <p:nvSpPr>
          <p:cNvPr id="7" name="Google Shape;1269;p79">
            <a:extLst>
              <a:ext uri="{FF2B5EF4-FFF2-40B4-BE49-F238E27FC236}">
                <a16:creationId xmlns:a16="http://schemas.microsoft.com/office/drawing/2014/main" id="{7DFE2234-66E2-87F6-E16A-65713AD57A61}"/>
              </a:ext>
            </a:extLst>
          </p:cNvPr>
          <p:cNvSpPr/>
          <p:nvPr/>
        </p:nvSpPr>
        <p:spPr>
          <a:xfrm>
            <a:off x="677334" y="2472497"/>
            <a:ext cx="866700" cy="86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E4B06-A02F-2E59-A1E5-F4D74E6311B2}"/>
              </a:ext>
            </a:extLst>
          </p:cNvPr>
          <p:cNvSpPr txBox="1"/>
          <p:nvPr/>
        </p:nvSpPr>
        <p:spPr>
          <a:xfrm>
            <a:off x="1714499" y="2472497"/>
            <a:ext cx="2514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Отложенное исполнение операций</a:t>
            </a:r>
            <a:endParaRPr lang="en-RU" sz="2000" dirty="0"/>
          </a:p>
        </p:txBody>
      </p:sp>
      <p:sp>
        <p:nvSpPr>
          <p:cNvPr id="11" name="Google Shape;1269;p79">
            <a:extLst>
              <a:ext uri="{FF2B5EF4-FFF2-40B4-BE49-F238E27FC236}">
                <a16:creationId xmlns:a16="http://schemas.microsoft.com/office/drawing/2014/main" id="{A53E80CF-4E8F-7449-2286-FC3E875241A8}"/>
              </a:ext>
            </a:extLst>
          </p:cNvPr>
          <p:cNvSpPr/>
          <p:nvPr/>
        </p:nvSpPr>
        <p:spPr>
          <a:xfrm>
            <a:off x="5662650" y="2472497"/>
            <a:ext cx="866700" cy="86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lt1"/>
                </a:solidFill>
                <a:latin typeface="Play"/>
                <a:sym typeface="Play"/>
              </a:rPr>
              <a:t>2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2B7C66-8B94-68C2-3BDD-C1BE3CB6B626}"/>
              </a:ext>
            </a:extLst>
          </p:cNvPr>
          <p:cNvSpPr txBox="1"/>
          <p:nvPr/>
        </p:nvSpPr>
        <p:spPr>
          <a:xfrm>
            <a:off x="6792685" y="2472497"/>
            <a:ext cx="2873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/>
              <a:t>Переиспользование</a:t>
            </a:r>
            <a:r>
              <a:rPr lang="ru-RU" sz="2000" dirty="0"/>
              <a:t> операций</a:t>
            </a:r>
            <a:endParaRPr lang="en-RU" sz="2000" dirty="0"/>
          </a:p>
        </p:txBody>
      </p:sp>
    </p:spTree>
    <p:extLst>
      <p:ext uri="{BB962C8B-B14F-4D97-AF65-F5344CB8AC3E}">
        <p14:creationId xmlns:p14="http://schemas.microsoft.com/office/powerpoint/2010/main" val="2297592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F784-590D-B52B-6FC8-BEEA8AD1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Синтаксис лямбда-выражений</a:t>
            </a:r>
            <a:endParaRPr lang="en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B2F569-4341-33ED-79D9-AFF0732EF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05"/>
          <a:stretch/>
        </p:blipFill>
        <p:spPr>
          <a:xfrm>
            <a:off x="1438645" y="2923328"/>
            <a:ext cx="3783693" cy="149742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B16BD-F11B-1130-362F-883E16E3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62" y="2049264"/>
            <a:ext cx="4220638" cy="893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CA4A4-B926-ADFE-1670-5F97BC84F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161" y="3369857"/>
            <a:ext cx="4220639" cy="1069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4FD97-B176-D5DD-9FF0-9DE5C3B74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161" y="4922734"/>
            <a:ext cx="4220639" cy="5858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37808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07CE-98D3-41A2-B196-CE3B2E76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Лямбда-выражения при работе с коллекциями</a:t>
            </a:r>
            <a:endParaRPr lang="en-RU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B3B44-2577-049E-9B61-2DA795729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filter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map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all/any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find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count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 err="1"/>
              <a:t>maxBy</a:t>
            </a: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 err="1"/>
              <a:t>joinToString</a:t>
            </a: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 err="1"/>
              <a:t>flatMap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80777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1;p68">
            <a:extLst>
              <a:ext uri="{FF2B5EF4-FFF2-40B4-BE49-F238E27FC236}">
                <a16:creationId xmlns:a16="http://schemas.microsoft.com/office/drawing/2014/main" id="{DC724A8E-1E0A-EF2A-D763-F5EF8088B25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50705-A09E-1A1F-8962-26530714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Удобные функции </a:t>
            </a:r>
            <a:br>
              <a:rPr lang="en-US" dirty="0"/>
            </a:br>
            <a:r>
              <a:rPr lang="ru-RU" dirty="0"/>
              <a:t>с лямбда-выражениями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39DCF-9769-3C3D-B809-D5AAD2B43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74" y="2324243"/>
            <a:ext cx="10855852" cy="4464049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with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apply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4850FB-8E0E-DB1E-A04A-2D79F4FD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96" y="1196975"/>
            <a:ext cx="7327597" cy="446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9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104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2" name="Google Shape;1632;p104"/>
          <p:cNvSpPr/>
          <p:nvPr/>
        </p:nvSpPr>
        <p:spPr>
          <a:xfrm>
            <a:off x="6351822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3" name="Google Shape;1633;p104"/>
          <p:cNvSpPr/>
          <p:nvPr/>
        </p:nvSpPr>
        <p:spPr>
          <a:xfrm>
            <a:off x="9194774" y="3156753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4" name="Google Shape;1634;p104"/>
          <p:cNvSpPr/>
          <p:nvPr/>
        </p:nvSpPr>
        <p:spPr>
          <a:xfrm>
            <a:off x="3508870" y="317275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5" name="Google Shape;1635;p104"/>
          <p:cNvSpPr/>
          <p:nvPr/>
        </p:nvSpPr>
        <p:spPr>
          <a:xfrm>
            <a:off x="665918" y="315787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1636" name="Google Shape;1636;p104"/>
          <p:cNvSpPr txBox="1"/>
          <p:nvPr/>
        </p:nvSpPr>
        <p:spPr>
          <a:xfrm>
            <a:off x="627281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Базовые конструкции языка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1637" name="Google Shape;1637;p104"/>
          <p:cNvSpPr txBox="1"/>
          <p:nvPr/>
        </p:nvSpPr>
        <p:spPr>
          <a:xfrm>
            <a:off x="3508870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</a:rPr>
              <a:t>Классы и объекты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638" name="Google Shape;1638;p104"/>
          <p:cNvSpPr txBox="1"/>
          <p:nvPr/>
        </p:nvSpPr>
        <p:spPr>
          <a:xfrm>
            <a:off x="6351822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D8D8D8"/>
                </a:solidFill>
              </a:rPr>
              <a:t>Generic-</a:t>
            </a:r>
            <a:r>
              <a:rPr lang="ru-RU" sz="2000" dirty="0">
                <a:solidFill>
                  <a:srgbClr val="D8D8D8"/>
                </a:solidFill>
              </a:rPr>
              <a:t>типы,</a:t>
            </a:r>
            <a:br>
              <a:rPr lang="ru-RU" sz="2000" dirty="0">
                <a:solidFill>
                  <a:srgbClr val="D8D8D8"/>
                </a:solidFill>
              </a:rPr>
            </a:br>
            <a:r>
              <a:rPr lang="ru-RU" sz="2000" dirty="0">
                <a:solidFill>
                  <a:srgbClr val="D8D8D8"/>
                </a:solidFill>
              </a:rPr>
              <a:t>коллекции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1639" name="Google Shape;1639;p104"/>
          <p:cNvSpPr txBox="1"/>
          <p:nvPr/>
        </p:nvSpPr>
        <p:spPr>
          <a:xfrm>
            <a:off x="9156136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Разное</a:t>
            </a:r>
            <a:endParaRPr sz="1800" dirty="0">
              <a:solidFill>
                <a:srgbClr val="D8D8D8"/>
              </a:solidFill>
            </a:endParaRPr>
          </a:p>
        </p:txBody>
      </p:sp>
      <p:sp>
        <p:nvSpPr>
          <p:cNvPr id="2" name="Google Shape;1631;p104">
            <a:extLst>
              <a:ext uri="{FF2B5EF4-FFF2-40B4-BE49-F238E27FC236}">
                <a16:creationId xmlns:a16="http://schemas.microsoft.com/office/drawing/2014/main" id="{9C93126A-9F1C-2C0E-370F-EC807B502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Вы находитесь здесь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03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3A7DD3D3-6821-AB06-14AE-EF54A51A0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3775" t="20811" r="16536" b="126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6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Классы и объекты</a:t>
            </a:r>
            <a:endParaRPr dirty="0"/>
          </a:p>
        </p:txBody>
      </p:sp>
      <p:sp>
        <p:nvSpPr>
          <p:cNvPr id="582" name="Google Shape;582;p65"/>
          <p:cNvSpPr txBox="1">
            <a:spLocks noGrp="1"/>
          </p:cNvSpPr>
          <p:nvPr>
            <p:ph type="body" idx="4294967295"/>
          </p:nvPr>
        </p:nvSpPr>
        <p:spPr>
          <a:xfrm>
            <a:off x="677863" y="1773238"/>
            <a:ext cx="445452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dirty="0"/>
              <a:t>Класс определяет «формат» для однотипных сущностей</a:t>
            </a:r>
          </a:p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endParaRPr lang="ru-RU" dirty="0"/>
          </a:p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dirty="0"/>
              <a:t>В общем случае класс имеет какие-то данные (поля) и определяет какое-то поведение (методы)</a:t>
            </a:r>
          </a:p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endParaRPr lang="ru-RU" dirty="0"/>
          </a:p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dirty="0"/>
              <a:t>Объекты – конкретные «представители» классов, «инстансы»</a:t>
            </a:r>
            <a:endParaRPr dirty="0"/>
          </a:p>
        </p:txBody>
      </p:sp>
      <p:sp>
        <p:nvSpPr>
          <p:cNvPr id="2" name="Google Shape;621;p68">
            <a:extLst>
              <a:ext uri="{FF2B5EF4-FFF2-40B4-BE49-F238E27FC236}">
                <a16:creationId xmlns:a16="http://schemas.microsoft.com/office/drawing/2014/main" id="{BE518C12-6F7E-47E1-99E6-536DBCAC7E0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27C39E8-91FF-240B-DFF6-3037F5C9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52" y="931143"/>
            <a:ext cx="5297256" cy="484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0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9B46-2275-E26A-4CA1-ED6A2154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классов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69040-AEFE-6F29-B364-8504A808A2AE}"/>
              </a:ext>
            </a:extLst>
          </p:cNvPr>
          <p:cNvSpPr txBox="1"/>
          <p:nvPr/>
        </p:nvSpPr>
        <p:spPr>
          <a:xfrm>
            <a:off x="677334" y="2496420"/>
            <a:ext cx="4862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Первичный (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primary)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конструктор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 –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если есть, должен быть обязательно вызван</a:t>
            </a:r>
          </a:p>
        </p:txBody>
      </p:sp>
      <p:pic>
        <p:nvPicPr>
          <p:cNvPr id="6" name="Google Shape;634;p69">
            <a:extLst>
              <a:ext uri="{FF2B5EF4-FFF2-40B4-BE49-F238E27FC236}">
                <a16:creationId xmlns:a16="http://schemas.microsoft.com/office/drawing/2014/main" id="{5EEE376B-C649-3B3C-9378-C99AF85916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128" y="2488922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F8126-D080-EB4A-743B-E6852345D635}"/>
              </a:ext>
            </a:extLst>
          </p:cNvPr>
          <p:cNvSpPr txBox="1"/>
          <p:nvPr/>
        </p:nvSpPr>
        <p:spPr>
          <a:xfrm>
            <a:off x="677334" y="3568859"/>
            <a:ext cx="4862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Вторичные (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secondary)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конструкторы – «альтернативные» способы создания; может быть 0+ вторичных конструкторов</a:t>
            </a:r>
          </a:p>
        </p:txBody>
      </p:sp>
      <p:pic>
        <p:nvPicPr>
          <p:cNvPr id="10" name="Google Shape;634;p69">
            <a:extLst>
              <a:ext uri="{FF2B5EF4-FFF2-40B4-BE49-F238E27FC236}">
                <a16:creationId xmlns:a16="http://schemas.microsoft.com/office/drawing/2014/main" id="{85B3F49E-B546-EE9B-6969-4C5959D6AA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128" y="3561361"/>
            <a:ext cx="288601" cy="30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9CFAF85-DADA-A00F-EE42-1F39688C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034" y="0"/>
            <a:ext cx="5898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1;p68">
            <a:extLst>
              <a:ext uri="{FF2B5EF4-FFF2-40B4-BE49-F238E27FC236}">
                <a16:creationId xmlns:a16="http://schemas.microsoft.com/office/drawing/2014/main" id="{808870BF-B197-3E3C-F205-0CFBD687F8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C1501027-66AF-6325-168F-15403840B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6028"/>
            <a:ext cx="5806135" cy="2865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88398-E771-9E7E-DF5C-B20FB3FC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Блоки инициализации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BAB07-9A6E-1C12-25B7-5050BA3E0D8C}"/>
              </a:ext>
            </a:extLst>
          </p:cNvPr>
          <p:cNvSpPr txBox="1"/>
          <p:nvPr/>
        </p:nvSpPr>
        <p:spPr>
          <a:xfrm>
            <a:off x="744137" y="1875934"/>
            <a:ext cx="4862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Можно воспринимать как дополнение к первичному конструктору</a:t>
            </a:r>
          </a:p>
        </p:txBody>
      </p:sp>
      <p:pic>
        <p:nvPicPr>
          <p:cNvPr id="9" name="Google Shape;634;p69">
            <a:extLst>
              <a:ext uri="{FF2B5EF4-FFF2-40B4-BE49-F238E27FC236}">
                <a16:creationId xmlns:a16="http://schemas.microsoft.com/office/drawing/2014/main" id="{7C3A1025-96AC-268C-771F-48136B5A7D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931" y="1868436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210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1;p68">
            <a:extLst>
              <a:ext uri="{FF2B5EF4-FFF2-40B4-BE49-F238E27FC236}">
                <a16:creationId xmlns:a16="http://schemas.microsoft.com/office/drawing/2014/main" id="{3FE87206-485D-768E-2672-9543FE8048B7}"/>
              </a:ext>
            </a:extLst>
          </p:cNvPr>
          <p:cNvSpPr/>
          <p:nvPr/>
        </p:nvSpPr>
        <p:spPr>
          <a:xfrm>
            <a:off x="5306518" y="0"/>
            <a:ext cx="6885482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79169-7BC9-CCD6-6E0E-02B9DB7F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Поля</a:t>
            </a:r>
            <a:endParaRPr lang="en-RU" dirty="0"/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7E17040-0941-2524-2044-829E0BBC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412" y="2028541"/>
            <a:ext cx="6773998" cy="3008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74652-8825-F8CE-5667-3EEA6AA5F283}"/>
              </a:ext>
            </a:extLst>
          </p:cNvPr>
          <p:cNvSpPr txBox="1"/>
          <p:nvPr/>
        </p:nvSpPr>
        <p:spPr>
          <a:xfrm>
            <a:off x="698195" y="1882150"/>
            <a:ext cx="4862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в общем случае хранят состояние объекта</a:t>
            </a:r>
          </a:p>
        </p:txBody>
      </p:sp>
      <p:pic>
        <p:nvPicPr>
          <p:cNvPr id="7" name="Google Shape;634;p69">
            <a:extLst>
              <a:ext uri="{FF2B5EF4-FFF2-40B4-BE49-F238E27FC236}">
                <a16:creationId xmlns:a16="http://schemas.microsoft.com/office/drawing/2014/main" id="{6B6055E8-2068-ED3A-6D0C-C1C009B2B6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989" y="1874652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8463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4264506-A769-C49D-532A-A10311B2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829" y="0"/>
            <a:ext cx="71701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6D116-74FC-1C32-2DF5-64EE3C51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  <a:endParaRPr lang="en-RU" dirty="0"/>
          </a:p>
        </p:txBody>
      </p:sp>
      <p:pic>
        <p:nvPicPr>
          <p:cNvPr id="5" name="Google Shape;640;p69">
            <a:hlinkClick r:id="rId4"/>
            <a:extLst>
              <a:ext uri="{FF2B5EF4-FFF2-40B4-BE49-F238E27FC236}">
                <a16:creationId xmlns:a16="http://schemas.microsoft.com/office/drawing/2014/main" id="{17BE0088-A725-698B-DC5E-1AB9B30B7EC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19470" y="4439991"/>
            <a:ext cx="335408" cy="335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62E5692-28B3-D39F-87BC-DF77984EF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34" y="3545363"/>
            <a:ext cx="3208406" cy="3030557"/>
          </a:xfrm>
          <a:prstGeom prst="rect">
            <a:avLst/>
          </a:prstGeom>
        </p:spPr>
      </p:pic>
      <p:pic>
        <p:nvPicPr>
          <p:cNvPr id="11" name="Picture 10" descr="A diagram of a dog and fox&#10;&#10;Description automatically generated">
            <a:extLst>
              <a:ext uri="{FF2B5EF4-FFF2-40B4-BE49-F238E27FC236}">
                <a16:creationId xmlns:a16="http://schemas.microsoft.com/office/drawing/2014/main" id="{F60E407C-A784-3F96-0D9E-0CF94A2BA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044" y="1452752"/>
            <a:ext cx="4452454" cy="185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7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7BBB-B5DB-7B83-2DFA-002F883C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классы </a:t>
            </a:r>
            <a:br>
              <a:rPr lang="en-US" dirty="0"/>
            </a:br>
            <a:r>
              <a:rPr lang="ru-RU" dirty="0"/>
              <a:t>наследуются от </a:t>
            </a:r>
            <a:r>
              <a:rPr lang="en-US" dirty="0"/>
              <a:t>Any</a:t>
            </a:r>
            <a:endParaRPr lang="en-RU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56D9B8-8692-E1FC-D4F7-2C27A417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204" y="0"/>
            <a:ext cx="677179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C61517-4E43-6480-E021-77891B5D37B3}"/>
              </a:ext>
            </a:extLst>
          </p:cNvPr>
          <p:cNvSpPr txBox="1"/>
          <p:nvPr/>
        </p:nvSpPr>
        <p:spPr>
          <a:xfrm>
            <a:off x="677334" y="2496420"/>
            <a:ext cx="4862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Это значит, что у всех классов есть методы: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9191C"/>
                </a:solidFill>
                <a:latin typeface="JetBrains Sans"/>
              </a:rPr>
              <a:t>equals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9191C"/>
                </a:solidFill>
                <a:latin typeface="JetBrains Sans"/>
              </a:rPr>
              <a:t>hashCode</a:t>
            </a:r>
            <a:endParaRPr lang="en-US" sz="1800" dirty="0">
              <a:solidFill>
                <a:srgbClr val="19191C"/>
              </a:solidFill>
              <a:latin typeface="JetBrains Sans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9191C"/>
                </a:solidFill>
                <a:latin typeface="JetBrains Sans"/>
              </a:rPr>
              <a:t>toString</a:t>
            </a:r>
            <a:endParaRPr lang="ru-RU" sz="1800" dirty="0">
              <a:solidFill>
                <a:srgbClr val="19191C"/>
              </a:solidFill>
              <a:latin typeface="JetBrains Sans"/>
            </a:endParaRPr>
          </a:p>
        </p:txBody>
      </p:sp>
      <p:pic>
        <p:nvPicPr>
          <p:cNvPr id="6" name="Google Shape;634;p69">
            <a:extLst>
              <a:ext uri="{FF2B5EF4-FFF2-40B4-BE49-F238E27FC236}">
                <a16:creationId xmlns:a16="http://schemas.microsoft.com/office/drawing/2014/main" id="{13C9A783-6833-DEC7-7FC8-9F520C282D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28" y="2488922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9171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1FCC-357D-E8B0-FBA9-F654F85E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Переопределение </a:t>
            </a:r>
            <a:br>
              <a:rPr lang="en-US" dirty="0"/>
            </a:br>
            <a:r>
              <a:rPr lang="ru-RU" dirty="0"/>
              <a:t>методов</a:t>
            </a:r>
            <a:endParaRPr lang="en-RU" dirty="0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3B436E0-81FB-7902-FABA-C92BBEB4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829" y="0"/>
            <a:ext cx="717017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BF176-0FE8-19B7-01B3-C1BA81D14A11}"/>
              </a:ext>
            </a:extLst>
          </p:cNvPr>
          <p:cNvSpPr txBox="1"/>
          <p:nvPr/>
        </p:nvSpPr>
        <p:spPr>
          <a:xfrm>
            <a:off x="677334" y="1985841"/>
            <a:ext cx="4210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Метод можно переопределить с помощью модификатора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override</a:t>
            </a:r>
            <a:endParaRPr lang="ru-RU" sz="1800" dirty="0">
              <a:solidFill>
                <a:srgbClr val="19191C"/>
              </a:solidFill>
              <a:latin typeface="JetBrains Sans"/>
            </a:endParaRPr>
          </a:p>
        </p:txBody>
      </p:sp>
      <p:pic>
        <p:nvPicPr>
          <p:cNvPr id="5" name="Google Shape;634;p69">
            <a:extLst>
              <a:ext uri="{FF2B5EF4-FFF2-40B4-BE49-F238E27FC236}">
                <a16:creationId xmlns:a16="http://schemas.microsoft.com/office/drawing/2014/main" id="{DCD96476-AA0E-248A-620E-1DA7DECA46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128" y="1978343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0963BB-6153-6207-43B7-8E11BFA41BBB}"/>
              </a:ext>
            </a:extLst>
          </p:cNvPr>
          <p:cNvSpPr txBox="1"/>
          <p:nvPr/>
        </p:nvSpPr>
        <p:spPr>
          <a:xfrm>
            <a:off x="677334" y="3193003"/>
            <a:ext cx="4862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Можно переопределить: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9191C"/>
                </a:solidFill>
                <a:latin typeface="JetBrains Sans"/>
              </a:rPr>
              <a:t>абстрактный метод</a:t>
            </a:r>
            <a:endParaRPr lang="en-US" sz="1800" dirty="0">
              <a:solidFill>
                <a:srgbClr val="19191C"/>
              </a:solidFill>
              <a:latin typeface="JetBrains Sans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9191C"/>
                </a:solidFill>
                <a:latin typeface="JetBrains Sans"/>
              </a:rPr>
              <a:t>метод интерфейса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9191C"/>
                </a:solidFill>
                <a:latin typeface="JetBrains Sans"/>
              </a:rPr>
              <a:t>метод с модификатором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open</a:t>
            </a:r>
            <a:endParaRPr lang="ru-RU" sz="1800" dirty="0">
              <a:solidFill>
                <a:srgbClr val="19191C"/>
              </a:solidFill>
              <a:latin typeface="JetBrains Sans"/>
            </a:endParaRPr>
          </a:p>
        </p:txBody>
      </p:sp>
      <p:pic>
        <p:nvPicPr>
          <p:cNvPr id="7" name="Google Shape;634;p69">
            <a:extLst>
              <a:ext uri="{FF2B5EF4-FFF2-40B4-BE49-F238E27FC236}">
                <a16:creationId xmlns:a16="http://schemas.microsoft.com/office/drawing/2014/main" id="{41F7AE60-3F6E-6C3B-1640-1F1075F4B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128" y="3185505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BF86AD-CE47-2848-E9B7-7FE49CF2E028}"/>
              </a:ext>
            </a:extLst>
          </p:cNvPr>
          <p:cNvSpPr txBox="1"/>
          <p:nvPr/>
        </p:nvSpPr>
        <p:spPr>
          <a:xfrm>
            <a:off x="677334" y="4968087"/>
            <a:ext cx="4862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В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Java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по умолчанию можно </a:t>
            </a:r>
          </a:p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переопределять, в том числе из</a:t>
            </a:r>
          </a:p>
          <a:p>
            <a:pPr fontAlgn="base"/>
            <a:r>
              <a:rPr lang="en-US" sz="1800" dirty="0">
                <a:solidFill>
                  <a:srgbClr val="19191C"/>
                </a:solidFill>
                <a:latin typeface="JetBrains Sans"/>
              </a:rPr>
              <a:t>Kotlin</a:t>
            </a:r>
            <a:endParaRPr lang="ru-RU" sz="1800" dirty="0">
              <a:solidFill>
                <a:srgbClr val="19191C"/>
              </a:solidFill>
              <a:latin typeface="JetBrains Sans"/>
            </a:endParaRPr>
          </a:p>
        </p:txBody>
      </p:sp>
      <p:pic>
        <p:nvPicPr>
          <p:cNvPr id="9" name="Google Shape;634;p69">
            <a:extLst>
              <a:ext uri="{FF2B5EF4-FFF2-40B4-BE49-F238E27FC236}">
                <a16:creationId xmlns:a16="http://schemas.microsoft.com/office/drawing/2014/main" id="{5E34BBF8-840A-6799-A9F2-4DC7D33B1C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128" y="4960589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388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6B00-417C-5F28-E7C5-BCE3C059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объектов</a:t>
            </a:r>
            <a:endParaRPr lang="en-RU" dirty="0"/>
          </a:p>
        </p:txBody>
      </p:sp>
      <p:sp>
        <p:nvSpPr>
          <p:cNvPr id="3" name="Google Shape;1221;p76">
            <a:extLst>
              <a:ext uri="{FF2B5EF4-FFF2-40B4-BE49-F238E27FC236}">
                <a16:creationId xmlns:a16="http://schemas.microsoft.com/office/drawing/2014/main" id="{C38D7DF3-D47D-E0E6-91AD-D4E18E941797}"/>
              </a:ext>
            </a:extLst>
          </p:cNvPr>
          <p:cNvSpPr txBox="1"/>
          <p:nvPr/>
        </p:nvSpPr>
        <p:spPr>
          <a:xfrm>
            <a:off x="677334" y="3265045"/>
            <a:ext cx="2505559" cy="208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</a:rPr>
              <a:t>Сравнение ссылок (идентичности)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===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1800"/>
            </a:pPr>
            <a:r>
              <a:rPr lang="en-GB" sz="2400" b="1" dirty="0">
                <a:solidFill>
                  <a:schemeClr val="tx1"/>
                </a:solidFill>
                <a:effectLst/>
                <a:latin typeface="JetBrains Mono"/>
              </a:rPr>
              <a:t>a === b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225;p76">
            <a:extLst>
              <a:ext uri="{FF2B5EF4-FFF2-40B4-BE49-F238E27FC236}">
                <a16:creationId xmlns:a16="http://schemas.microsoft.com/office/drawing/2014/main" id="{716CCBD4-3B8F-745B-A7B7-9AE657C5F059}"/>
              </a:ext>
            </a:extLst>
          </p:cNvPr>
          <p:cNvSpPr/>
          <p:nvPr/>
        </p:nvSpPr>
        <p:spPr>
          <a:xfrm>
            <a:off x="677335" y="2217518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09B41D-FF64-DD14-6B43-63A2CB3C66E2}"/>
              </a:ext>
            </a:extLst>
          </p:cNvPr>
          <p:cNvGrpSpPr/>
          <p:nvPr/>
        </p:nvGrpSpPr>
        <p:grpSpPr>
          <a:xfrm>
            <a:off x="4517314" y="2217518"/>
            <a:ext cx="6697828" cy="2969078"/>
            <a:chOff x="4517314" y="2217518"/>
            <a:chExt cx="6697828" cy="2969078"/>
          </a:xfrm>
        </p:grpSpPr>
        <p:sp>
          <p:nvSpPr>
            <p:cNvPr id="5" name="Google Shape;1221;p76">
              <a:extLst>
                <a:ext uri="{FF2B5EF4-FFF2-40B4-BE49-F238E27FC236}">
                  <a16:creationId xmlns:a16="http://schemas.microsoft.com/office/drawing/2014/main" id="{98C8D641-C6D1-C149-D950-9186BBC21CBF}"/>
                </a:ext>
              </a:extLst>
            </p:cNvPr>
            <p:cNvSpPr txBox="1"/>
            <p:nvPr/>
          </p:nvSpPr>
          <p:spPr>
            <a:xfrm>
              <a:off x="4517314" y="3265045"/>
              <a:ext cx="2857847" cy="192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ru-RU" sz="1800" dirty="0">
                  <a:solidFill>
                    <a:schemeClr val="dk1"/>
                  </a:solidFill>
                </a:rPr>
                <a:t>Проверка (структурного) равенства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==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lang="en-US" sz="1800" dirty="0">
                <a:solidFill>
                  <a:schemeClr val="dk1"/>
                </a:solidFill>
              </a:endParaRPr>
            </a:p>
            <a:p>
              <a:pPr>
                <a:lnSpc>
                  <a:spcPct val="110000"/>
                </a:lnSpc>
                <a:buClr>
                  <a:schemeClr val="dk1"/>
                </a:buClr>
                <a:buSzPts val="1800"/>
              </a:pPr>
              <a:r>
                <a:rPr lang="en-GB" sz="2400" b="1" dirty="0">
                  <a:solidFill>
                    <a:schemeClr val="tx1"/>
                  </a:solidFill>
                  <a:effectLst/>
                  <a:latin typeface="JetBrains Mono"/>
                </a:rPr>
                <a:t>a == b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225;p76">
              <a:extLst>
                <a:ext uri="{FF2B5EF4-FFF2-40B4-BE49-F238E27FC236}">
                  <a16:creationId xmlns:a16="http://schemas.microsoft.com/office/drawing/2014/main" id="{83C59E51-A2F4-8221-B9D3-E502EF0B3195}"/>
                </a:ext>
              </a:extLst>
            </p:cNvPr>
            <p:cNvSpPr/>
            <p:nvPr/>
          </p:nvSpPr>
          <p:spPr>
            <a:xfrm>
              <a:off x="4517315" y="2217518"/>
              <a:ext cx="749190" cy="7491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chemeClr val="lt1"/>
                  </a:solidFill>
                  <a:latin typeface="Play"/>
                  <a:sym typeface="Play"/>
                </a:rPr>
                <a:t>2</a:t>
              </a:r>
              <a:endParaRPr dirty="0"/>
            </a:p>
          </p:txBody>
        </p:sp>
        <p:sp>
          <p:nvSpPr>
            <p:cNvPr id="7" name="Google Shape;1221;p76">
              <a:extLst>
                <a:ext uri="{FF2B5EF4-FFF2-40B4-BE49-F238E27FC236}">
                  <a16:creationId xmlns:a16="http://schemas.microsoft.com/office/drawing/2014/main" id="{D2114E75-58D2-2FCB-F64D-74EAEE0A49A7}"/>
                </a:ext>
              </a:extLst>
            </p:cNvPr>
            <p:cNvSpPr txBox="1"/>
            <p:nvPr/>
          </p:nvSpPr>
          <p:spPr>
            <a:xfrm>
              <a:off x="8357295" y="3265046"/>
              <a:ext cx="2857847" cy="1921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ru-RU" sz="1800" dirty="0">
                  <a:solidFill>
                    <a:schemeClr val="dk1"/>
                  </a:solidFill>
                </a:rPr>
                <a:t>Сравнение через </a:t>
              </a:r>
              <a:r>
                <a:rPr lang="en-US" sz="1800" dirty="0">
                  <a:solidFill>
                    <a:schemeClr val="dk1"/>
                  </a:solidFill>
                </a:rPr>
                <a:t>equals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lnSpc>
                  <a:spcPct val="110000"/>
                </a:lnSpc>
                <a:buClr>
                  <a:schemeClr val="dk1"/>
                </a:buClr>
                <a:buSzPts val="1800"/>
              </a:pPr>
              <a:endParaRPr lang="en-GB" sz="2000" b="1" dirty="0">
                <a:solidFill>
                  <a:schemeClr val="tx1"/>
                </a:solidFill>
                <a:effectLst/>
                <a:latin typeface="JetBrains Mono"/>
              </a:endParaRPr>
            </a:p>
            <a:p>
              <a:pPr>
                <a:lnSpc>
                  <a:spcPct val="110000"/>
                </a:lnSpc>
                <a:buClr>
                  <a:schemeClr val="dk1"/>
                </a:buClr>
                <a:buSzPts val="1800"/>
              </a:pPr>
              <a:endParaRPr lang="ru-RU" sz="2400" b="1" dirty="0">
                <a:solidFill>
                  <a:schemeClr val="tx1"/>
                </a:solidFill>
                <a:effectLst/>
                <a:latin typeface="JetBrains Mono"/>
              </a:endParaRPr>
            </a:p>
            <a:p>
              <a:pPr>
                <a:lnSpc>
                  <a:spcPct val="110000"/>
                </a:lnSpc>
                <a:buClr>
                  <a:schemeClr val="dk1"/>
                </a:buClr>
                <a:buSzPts val="1800"/>
              </a:pPr>
              <a:r>
                <a:rPr lang="en-GB" sz="2400" b="1" dirty="0" err="1">
                  <a:solidFill>
                    <a:schemeClr val="tx1"/>
                  </a:solidFill>
                  <a:effectLst/>
                  <a:latin typeface="JetBrains Mono"/>
                </a:rPr>
                <a:t>a.equals</a:t>
              </a:r>
              <a:r>
                <a:rPr lang="en-GB" sz="2400" b="1" dirty="0">
                  <a:solidFill>
                    <a:schemeClr val="tx1"/>
                  </a:solidFill>
                  <a:effectLst/>
                  <a:latin typeface="JetBrains Mono"/>
                </a:rPr>
                <a:t>(b)</a:t>
              </a:r>
            </a:p>
          </p:txBody>
        </p:sp>
        <p:sp>
          <p:nvSpPr>
            <p:cNvPr id="8" name="Google Shape;1225;p76">
              <a:extLst>
                <a:ext uri="{FF2B5EF4-FFF2-40B4-BE49-F238E27FC236}">
                  <a16:creationId xmlns:a16="http://schemas.microsoft.com/office/drawing/2014/main" id="{3DF0B934-6601-F293-042D-DBC0008F5F15}"/>
                </a:ext>
              </a:extLst>
            </p:cNvPr>
            <p:cNvSpPr/>
            <p:nvPr/>
          </p:nvSpPr>
          <p:spPr>
            <a:xfrm>
              <a:off x="8357296" y="2217518"/>
              <a:ext cx="749190" cy="7491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 dirty="0">
                  <a:solidFill>
                    <a:schemeClr val="lt1"/>
                  </a:solidFill>
                  <a:latin typeface="Play"/>
                  <a:sym typeface="Play"/>
                </a:rPr>
                <a:t>3</a:t>
              </a:r>
              <a:endParaRPr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F44D49-7291-38F2-5798-31E7F5086E40}"/>
              </a:ext>
            </a:extLst>
          </p:cNvPr>
          <p:cNvGrpSpPr/>
          <p:nvPr/>
        </p:nvGrpSpPr>
        <p:grpSpPr>
          <a:xfrm>
            <a:off x="7117037" y="2217518"/>
            <a:ext cx="2857847" cy="2969078"/>
            <a:chOff x="7117037" y="2217518"/>
            <a:chExt cx="2857847" cy="2969078"/>
          </a:xfrm>
        </p:grpSpPr>
        <p:sp>
          <p:nvSpPr>
            <p:cNvPr id="10" name="Google Shape;1221;p76">
              <a:extLst>
                <a:ext uri="{FF2B5EF4-FFF2-40B4-BE49-F238E27FC236}">
                  <a16:creationId xmlns:a16="http://schemas.microsoft.com/office/drawing/2014/main" id="{C31B8DDD-0225-2CE7-C3E7-2925D5584637}"/>
                </a:ext>
              </a:extLst>
            </p:cNvPr>
            <p:cNvSpPr txBox="1"/>
            <p:nvPr/>
          </p:nvSpPr>
          <p:spPr>
            <a:xfrm>
              <a:off x="7117037" y="3265045"/>
              <a:ext cx="2857847" cy="192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 lnSpcReduction="10000"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ru-RU" sz="1800" dirty="0">
                  <a:solidFill>
                    <a:schemeClr val="dk1"/>
                  </a:solidFill>
                </a:rPr>
                <a:t>Проверка (структурного) равенства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==, equals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lang="en-US" sz="1800" dirty="0">
                <a:solidFill>
                  <a:schemeClr val="dk1"/>
                </a:solidFill>
              </a:endParaRPr>
            </a:p>
            <a:p>
              <a:pPr>
                <a:lnSpc>
                  <a:spcPct val="110000"/>
                </a:lnSpc>
                <a:buClr>
                  <a:schemeClr val="dk1"/>
                </a:buClr>
                <a:buSzPts val="1800"/>
              </a:pPr>
              <a:r>
                <a:rPr lang="en-GB" sz="2400" b="1" dirty="0">
                  <a:solidFill>
                    <a:schemeClr val="tx1"/>
                  </a:solidFill>
                  <a:effectLst/>
                  <a:latin typeface="JetBrains Mono"/>
                </a:rPr>
                <a:t>a == b</a:t>
              </a:r>
            </a:p>
            <a:p>
              <a:pPr>
                <a:lnSpc>
                  <a:spcPct val="110000"/>
                </a:lnSpc>
                <a:buClr>
                  <a:schemeClr val="dk1"/>
                </a:buClr>
                <a:buSzPts val="1800"/>
              </a:pPr>
              <a:r>
                <a:rPr lang="en-GB" sz="2400" b="1" dirty="0" err="1">
                  <a:solidFill>
                    <a:schemeClr val="tx1"/>
                  </a:solidFill>
                  <a:effectLst/>
                  <a:latin typeface="JetBrains Mono"/>
                </a:rPr>
                <a:t>a.equals</a:t>
              </a:r>
              <a:r>
                <a:rPr lang="en-GB" sz="2400" b="1" dirty="0">
                  <a:solidFill>
                    <a:schemeClr val="tx1"/>
                  </a:solidFill>
                  <a:effectLst/>
                  <a:latin typeface="JetBrains Mono"/>
                </a:rPr>
                <a:t>(b)</a:t>
              </a:r>
            </a:p>
            <a:p>
              <a:pPr>
                <a:lnSpc>
                  <a:spcPct val="110000"/>
                </a:lnSpc>
                <a:buClr>
                  <a:schemeClr val="dk1"/>
                </a:buClr>
                <a:buSzPts val="1800"/>
              </a:pPr>
              <a:endParaRPr lang="en-GB" sz="2400" b="1" dirty="0">
                <a:solidFill>
                  <a:schemeClr val="tx1"/>
                </a:solidFill>
                <a:effectLst/>
                <a:latin typeface="JetBrains Mono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25;p76">
              <a:extLst>
                <a:ext uri="{FF2B5EF4-FFF2-40B4-BE49-F238E27FC236}">
                  <a16:creationId xmlns:a16="http://schemas.microsoft.com/office/drawing/2014/main" id="{B4D2F873-B880-8957-E163-24E17089BAA3}"/>
                </a:ext>
              </a:extLst>
            </p:cNvPr>
            <p:cNvSpPr/>
            <p:nvPr/>
          </p:nvSpPr>
          <p:spPr>
            <a:xfrm>
              <a:off x="7117038" y="2217518"/>
              <a:ext cx="749190" cy="7491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chemeClr val="lt1"/>
                  </a:solidFill>
                  <a:latin typeface="Play"/>
                  <a:sym typeface="Play"/>
                </a:rPr>
                <a:t>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01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1FCC-357D-E8B0-FBA9-F654F85E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Контракт </a:t>
            </a:r>
            <a:r>
              <a:rPr lang="en-US" dirty="0"/>
              <a:t>equals </a:t>
            </a:r>
            <a:r>
              <a:rPr lang="ru-RU" dirty="0"/>
              <a:t>и </a:t>
            </a:r>
            <a:r>
              <a:rPr lang="en-US" dirty="0" err="1"/>
              <a:t>hashCode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BF176-0FE8-19B7-01B3-C1BA81D14A11}"/>
              </a:ext>
            </a:extLst>
          </p:cNvPr>
          <p:cNvSpPr txBox="1"/>
          <p:nvPr/>
        </p:nvSpPr>
        <p:spPr>
          <a:xfrm>
            <a:off x="1099539" y="4000273"/>
            <a:ext cx="88839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2800" dirty="0">
                <a:solidFill>
                  <a:srgbClr val="19191C"/>
                </a:solidFill>
                <a:latin typeface="JetBrains Sans"/>
              </a:rPr>
              <a:t>Если </a:t>
            </a:r>
            <a:r>
              <a:rPr lang="en-US" sz="2800" dirty="0" err="1">
                <a:solidFill>
                  <a:srgbClr val="19191C"/>
                </a:solidFill>
                <a:latin typeface="JetBrains Sans"/>
              </a:rPr>
              <a:t>x.hashCode</a:t>
            </a:r>
            <a:r>
              <a:rPr lang="en-US" sz="2800" dirty="0">
                <a:solidFill>
                  <a:srgbClr val="19191C"/>
                </a:solidFill>
                <a:latin typeface="JetBrains Sans"/>
              </a:rPr>
              <a:t>() == </a:t>
            </a:r>
            <a:r>
              <a:rPr lang="en-US" sz="2800" dirty="0" err="1">
                <a:solidFill>
                  <a:srgbClr val="19191C"/>
                </a:solidFill>
                <a:latin typeface="JetBrains Sans"/>
              </a:rPr>
              <a:t>y.hashCode</a:t>
            </a:r>
            <a:r>
              <a:rPr lang="en-US" sz="2800" dirty="0">
                <a:solidFill>
                  <a:srgbClr val="19191C"/>
                </a:solidFill>
                <a:latin typeface="JetBrains Sans"/>
              </a:rPr>
              <a:t>(), </a:t>
            </a:r>
            <a:r>
              <a:rPr lang="ru-RU" sz="2800" dirty="0">
                <a:solidFill>
                  <a:srgbClr val="19191C"/>
                </a:solidFill>
                <a:latin typeface="JetBrains Sans"/>
              </a:rPr>
              <a:t>то </a:t>
            </a:r>
            <a:r>
              <a:rPr lang="en-US" sz="2800" dirty="0" err="1">
                <a:solidFill>
                  <a:srgbClr val="19191C"/>
                </a:solidFill>
                <a:latin typeface="JetBrains Sans"/>
              </a:rPr>
              <a:t>x.equals</a:t>
            </a:r>
            <a:r>
              <a:rPr lang="en-US" sz="2800" dirty="0">
                <a:solidFill>
                  <a:srgbClr val="19191C"/>
                </a:solidFill>
                <a:latin typeface="JetBrains Sans"/>
              </a:rPr>
              <a:t>(y)</a:t>
            </a:r>
            <a:r>
              <a:rPr lang="ru-RU" sz="2800" dirty="0">
                <a:solidFill>
                  <a:srgbClr val="19191C"/>
                </a:solidFill>
                <a:latin typeface="JetBrains Sans"/>
              </a:rPr>
              <a:t> == ❓</a:t>
            </a:r>
          </a:p>
        </p:txBody>
      </p:sp>
      <p:pic>
        <p:nvPicPr>
          <p:cNvPr id="5" name="Google Shape;634;p69">
            <a:extLst>
              <a:ext uri="{FF2B5EF4-FFF2-40B4-BE49-F238E27FC236}">
                <a16:creationId xmlns:a16="http://schemas.microsoft.com/office/drawing/2014/main" id="{DCD96476-AA0E-248A-620E-1DA7DECA46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4" y="3992775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44AD8F-27F2-1178-7D15-1DF86304C73E}"/>
              </a:ext>
            </a:extLst>
          </p:cNvPr>
          <p:cNvSpPr txBox="1"/>
          <p:nvPr/>
        </p:nvSpPr>
        <p:spPr>
          <a:xfrm>
            <a:off x="1099539" y="2557448"/>
            <a:ext cx="8104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2800" dirty="0">
                <a:solidFill>
                  <a:srgbClr val="19191C"/>
                </a:solidFill>
                <a:latin typeface="JetBrains Sans"/>
              </a:rPr>
              <a:t>Если </a:t>
            </a:r>
            <a:r>
              <a:rPr lang="en-US" sz="2800" dirty="0" err="1">
                <a:solidFill>
                  <a:srgbClr val="19191C"/>
                </a:solidFill>
                <a:latin typeface="JetBrains Sans"/>
              </a:rPr>
              <a:t>x.equals</a:t>
            </a:r>
            <a:r>
              <a:rPr lang="en-US" sz="2800" dirty="0">
                <a:solidFill>
                  <a:srgbClr val="19191C"/>
                </a:solidFill>
                <a:latin typeface="JetBrains Sans"/>
              </a:rPr>
              <a:t>(y), </a:t>
            </a:r>
            <a:r>
              <a:rPr lang="ru-RU" sz="2800" dirty="0">
                <a:solidFill>
                  <a:srgbClr val="19191C"/>
                </a:solidFill>
                <a:latin typeface="JetBrains Sans"/>
              </a:rPr>
              <a:t>то </a:t>
            </a:r>
            <a:r>
              <a:rPr lang="en-US" sz="2800" dirty="0" err="1">
                <a:solidFill>
                  <a:srgbClr val="19191C"/>
                </a:solidFill>
                <a:latin typeface="JetBrains Sans"/>
              </a:rPr>
              <a:t>x.hashCode</a:t>
            </a:r>
            <a:r>
              <a:rPr lang="en-US" sz="2800" dirty="0">
                <a:solidFill>
                  <a:srgbClr val="19191C"/>
                </a:solidFill>
                <a:latin typeface="JetBrains Sans"/>
              </a:rPr>
              <a:t>() == </a:t>
            </a:r>
            <a:r>
              <a:rPr lang="en-US" sz="2800" dirty="0" err="1">
                <a:solidFill>
                  <a:srgbClr val="19191C"/>
                </a:solidFill>
                <a:latin typeface="JetBrains Sans"/>
              </a:rPr>
              <a:t>y.hashCode</a:t>
            </a:r>
            <a:r>
              <a:rPr lang="en-US" sz="2800" dirty="0">
                <a:solidFill>
                  <a:srgbClr val="19191C"/>
                </a:solidFill>
                <a:latin typeface="JetBrains Sans"/>
              </a:rPr>
              <a:t>()</a:t>
            </a:r>
            <a:endParaRPr lang="ru-RU" sz="2800" dirty="0">
              <a:solidFill>
                <a:srgbClr val="19191C"/>
              </a:solidFill>
              <a:latin typeface="JetBrains Sans"/>
            </a:endParaRPr>
          </a:p>
        </p:txBody>
      </p:sp>
      <p:pic>
        <p:nvPicPr>
          <p:cNvPr id="11" name="Google Shape;634;p69">
            <a:extLst>
              <a:ext uri="{FF2B5EF4-FFF2-40B4-BE49-F238E27FC236}">
                <a16:creationId xmlns:a16="http://schemas.microsoft.com/office/drawing/2014/main" id="{F17120E7-F74F-D607-E2B3-AF78DE8A1C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4" y="2549950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0530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1;p68">
            <a:extLst>
              <a:ext uri="{FF2B5EF4-FFF2-40B4-BE49-F238E27FC236}">
                <a16:creationId xmlns:a16="http://schemas.microsoft.com/office/drawing/2014/main" id="{1DB64FF2-E5D2-1A32-8CC2-86404DFF498E}"/>
              </a:ext>
            </a:extLst>
          </p:cNvPr>
          <p:cNvSpPr/>
          <p:nvPr/>
        </p:nvSpPr>
        <p:spPr>
          <a:xfrm>
            <a:off x="4813489" y="0"/>
            <a:ext cx="7378511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5B56A-32A2-CFE5-5579-61560331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  <a:endParaRPr lang="en-RU" dirty="0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B47F904-7441-2D63-4274-DCB86A7B8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489" y="130628"/>
            <a:ext cx="7624355" cy="6727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DBDB2A-A615-1AFC-CC02-3D9F8F808D37}"/>
              </a:ext>
            </a:extLst>
          </p:cNvPr>
          <p:cNvSpPr txBox="1"/>
          <p:nvPr/>
        </p:nvSpPr>
        <p:spPr>
          <a:xfrm>
            <a:off x="547141" y="2844224"/>
            <a:ext cx="36650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Полиморфизм</a:t>
            </a:r>
            <a:r>
              <a:rPr lang="ru-RU" b="0" i="0" dirty="0">
                <a:solidFill>
                  <a:srgbClr val="172B53"/>
                </a:solidFill>
                <a:effectLst/>
                <a:latin typeface="Arial" panose="020B0604020202020204" pitchFamily="34" charset="0"/>
              </a:rPr>
              <a:t> – это способность программы идентично использовать объекты с одинаковым интерфейсом без информации о конкретном типе этого объекта.</a:t>
            </a:r>
            <a:endParaRPr lang="en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D93F73-DD49-DB51-BF99-8D0F9A24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7" y="2863679"/>
            <a:ext cx="313039" cy="31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2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О языке</a:t>
            </a:r>
            <a:endParaRPr dirty="0"/>
          </a:p>
        </p:txBody>
      </p:sp>
      <p:grpSp>
        <p:nvGrpSpPr>
          <p:cNvPr id="2" name="Google Shape;1248;p78">
            <a:extLst>
              <a:ext uri="{FF2B5EF4-FFF2-40B4-BE49-F238E27FC236}">
                <a16:creationId xmlns:a16="http://schemas.microsoft.com/office/drawing/2014/main" id="{1382AB99-3CD3-1647-F647-497E5F715587}"/>
              </a:ext>
            </a:extLst>
          </p:cNvPr>
          <p:cNvGrpSpPr/>
          <p:nvPr/>
        </p:nvGrpSpPr>
        <p:grpSpPr>
          <a:xfrm>
            <a:off x="1060106" y="1909223"/>
            <a:ext cx="9237772" cy="4825353"/>
            <a:chOff x="1029589" y="1811106"/>
            <a:chExt cx="8535276" cy="4458406"/>
          </a:xfrm>
        </p:grpSpPr>
        <p:sp>
          <p:nvSpPr>
            <p:cNvPr id="3" name="Google Shape;1249;p78">
              <a:extLst>
                <a:ext uri="{FF2B5EF4-FFF2-40B4-BE49-F238E27FC236}">
                  <a16:creationId xmlns:a16="http://schemas.microsoft.com/office/drawing/2014/main" id="{3403B7FB-C1E0-9811-C653-13409349CB66}"/>
                </a:ext>
              </a:extLst>
            </p:cNvPr>
            <p:cNvSpPr txBox="1"/>
            <p:nvPr/>
          </p:nvSpPr>
          <p:spPr>
            <a:xfrm>
              <a:off x="1041470" y="3048293"/>
              <a:ext cx="3195673" cy="710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>
                <a:lnSpc>
                  <a:spcPct val="110000"/>
                </a:lnSpc>
                <a:buClr>
                  <a:schemeClr val="dk1"/>
                </a:buClr>
                <a:buSzPts val="1600"/>
              </a:pPr>
              <a:r>
                <a:rPr lang="ru-RU" sz="2000" dirty="0"/>
                <a:t>Первый релиз – 2016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4" name="Google Shape;1250;p78">
              <a:extLst>
                <a:ext uri="{FF2B5EF4-FFF2-40B4-BE49-F238E27FC236}">
                  <a16:creationId xmlns:a16="http://schemas.microsoft.com/office/drawing/2014/main" id="{F40805D5-CB13-926A-4F8E-715884DB8D88}"/>
                </a:ext>
              </a:extLst>
            </p:cNvPr>
            <p:cNvSpPr txBox="1"/>
            <p:nvPr/>
          </p:nvSpPr>
          <p:spPr>
            <a:xfrm>
              <a:off x="1029589" y="4248340"/>
              <a:ext cx="3853627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>
                <a:lnSpc>
                  <a:spcPct val="110000"/>
                </a:lnSpc>
                <a:buClr>
                  <a:schemeClr val="dk1"/>
                </a:buClr>
                <a:buSzPts val="1600"/>
              </a:pPr>
              <a:r>
                <a:rPr lang="ru-RU" sz="2000" dirty="0"/>
                <a:t>Основное применение – </a:t>
              </a:r>
              <a:r>
                <a:rPr lang="en-US" sz="2000" dirty="0"/>
                <a:t>backend</a:t>
              </a:r>
              <a:r>
                <a:rPr lang="ru-RU" sz="2000" dirty="0"/>
                <a:t>, </a:t>
              </a:r>
              <a:r>
                <a:rPr lang="en-US" sz="2000" dirty="0"/>
                <a:t>Android</a:t>
              </a:r>
              <a:endParaRPr lang="ru-RU" sz="2000" dirty="0"/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5" name="Google Shape;1251;p78">
              <a:extLst>
                <a:ext uri="{FF2B5EF4-FFF2-40B4-BE49-F238E27FC236}">
                  <a16:creationId xmlns:a16="http://schemas.microsoft.com/office/drawing/2014/main" id="{5CDEC615-4ED8-0D65-B8BB-04C4B7C3A68D}"/>
                </a:ext>
              </a:extLst>
            </p:cNvPr>
            <p:cNvSpPr txBox="1"/>
            <p:nvPr/>
          </p:nvSpPr>
          <p:spPr>
            <a:xfrm>
              <a:off x="6322079" y="1811106"/>
              <a:ext cx="3242786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>
                <a:lnSpc>
                  <a:spcPct val="110000"/>
                </a:lnSpc>
                <a:buClr>
                  <a:schemeClr val="dk1"/>
                </a:buClr>
                <a:buSzPts val="1600"/>
              </a:pPr>
              <a:r>
                <a:rPr lang="ru-RU" sz="2000" dirty="0"/>
                <a:t>С 2019 </a:t>
              </a:r>
              <a:r>
                <a:rPr lang="en-US" sz="2000" dirty="0"/>
                <a:t>Kotlin-first </a:t>
              </a:r>
              <a:r>
                <a:rPr lang="ru-RU" sz="2000" dirty="0"/>
                <a:t>разработка под </a:t>
              </a:r>
              <a:r>
                <a:rPr lang="en-US" sz="2000" dirty="0"/>
                <a:t>Android</a:t>
              </a:r>
              <a:endParaRPr lang="ru-RU" sz="2000" dirty="0"/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</p:grpSp>
      <p:sp>
        <p:nvSpPr>
          <p:cNvPr id="13" name="Google Shape;1251;p78">
            <a:extLst>
              <a:ext uri="{FF2B5EF4-FFF2-40B4-BE49-F238E27FC236}">
                <a16:creationId xmlns:a16="http://schemas.microsoft.com/office/drawing/2014/main" id="{E5CC5747-1764-2969-968E-4E30DE342C27}"/>
              </a:ext>
            </a:extLst>
          </p:cNvPr>
          <p:cNvSpPr txBox="1"/>
          <p:nvPr/>
        </p:nvSpPr>
        <p:spPr>
          <a:xfrm>
            <a:off x="6788195" y="3238512"/>
            <a:ext cx="3081946" cy="213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>
              <a:lnSpc>
                <a:spcPct val="110000"/>
              </a:lnSpc>
              <a:buClr>
                <a:schemeClr val="dk1"/>
              </a:buClr>
              <a:buSzPts val="1600"/>
            </a:pPr>
            <a:r>
              <a:rPr lang="ru-RU" sz="2000" dirty="0"/>
              <a:t>Актуальная</a:t>
            </a:r>
            <a:r>
              <a:rPr lang="en-US" sz="2000" dirty="0"/>
              <a:t> </a:t>
            </a:r>
            <a:r>
              <a:rPr lang="ru-RU" sz="2000" dirty="0"/>
              <a:t>версия – 1.9</a:t>
            </a:r>
            <a:endParaRPr lang="en-RU" sz="2000"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A2C754-43DA-2EC1-7A30-600958EA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4" y="1981864"/>
            <a:ext cx="313039" cy="313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AE6D4-D9EE-0DB6-556B-49FDE876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4" y="3320878"/>
            <a:ext cx="313039" cy="3130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D18592-5CEE-B9DA-5F67-F7DD7AD7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5" y="4617011"/>
            <a:ext cx="313039" cy="313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A1075-FB74-8718-2BBC-F98A0668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41" y="1981864"/>
            <a:ext cx="313039" cy="3130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2F74AB-F6C4-38CB-9F12-0F26E45E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41" y="3343999"/>
            <a:ext cx="313039" cy="313039"/>
          </a:xfrm>
          <a:prstGeom prst="rect">
            <a:avLst/>
          </a:prstGeom>
        </p:spPr>
      </p:pic>
      <p:sp>
        <p:nvSpPr>
          <p:cNvPr id="21" name="Google Shape;1253;p78">
            <a:extLst>
              <a:ext uri="{FF2B5EF4-FFF2-40B4-BE49-F238E27FC236}">
                <a16:creationId xmlns:a16="http://schemas.microsoft.com/office/drawing/2014/main" id="{8BCF97C9-9B0D-1488-0755-90770180D427}"/>
              </a:ext>
            </a:extLst>
          </p:cNvPr>
          <p:cNvSpPr txBox="1"/>
          <p:nvPr/>
        </p:nvSpPr>
        <p:spPr>
          <a:xfrm>
            <a:off x="1060106" y="1909223"/>
            <a:ext cx="4343700" cy="99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ru-RU" sz="2000" dirty="0"/>
              <a:t>Разрабатывается с 2010 года </a:t>
            </a:r>
            <a:br>
              <a:rPr lang="ru-RU" sz="2000" dirty="0"/>
            </a:br>
            <a:r>
              <a:rPr lang="ru-RU" sz="2000" dirty="0"/>
              <a:t>в</a:t>
            </a:r>
            <a:r>
              <a:rPr lang="en-US" sz="2000" dirty="0"/>
              <a:t> </a:t>
            </a:r>
            <a:r>
              <a:rPr lang="ru-RU" sz="2000" dirty="0"/>
              <a:t>компании </a:t>
            </a:r>
            <a:r>
              <a:rPr lang="en-US" sz="2000" dirty="0"/>
              <a:t>JetBrains</a:t>
            </a:r>
            <a:r>
              <a:rPr lang="ru-RU" sz="2000" dirty="0"/>
              <a:t> 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DAF620F-B54F-612E-7439-D66BB2145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312" y="235407"/>
            <a:ext cx="4015354" cy="11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45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639B-2AE2-FF0F-E6F9-4100538F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</a:t>
            </a:r>
            <a:br>
              <a:rPr lang="en-US" dirty="0"/>
            </a:br>
            <a:r>
              <a:rPr lang="ru-RU" dirty="0"/>
              <a:t>классы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5B4A0-5A8E-303D-5F68-206174190705}"/>
              </a:ext>
            </a:extLst>
          </p:cNvPr>
          <p:cNvSpPr txBox="1"/>
          <p:nvPr/>
        </p:nvSpPr>
        <p:spPr>
          <a:xfrm>
            <a:off x="677334" y="2496420"/>
            <a:ext cx="4862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Абстрактный класс содержит хотя бы</a:t>
            </a:r>
          </a:p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один абстрактный метод</a:t>
            </a:r>
          </a:p>
        </p:txBody>
      </p:sp>
      <p:pic>
        <p:nvPicPr>
          <p:cNvPr id="4" name="Google Shape;634;p69">
            <a:extLst>
              <a:ext uri="{FF2B5EF4-FFF2-40B4-BE49-F238E27FC236}">
                <a16:creationId xmlns:a16="http://schemas.microsoft.com/office/drawing/2014/main" id="{070BB333-6291-E9CA-9241-E0304DF4A0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128" y="2488922"/>
            <a:ext cx="288601" cy="30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6BA652-07BA-AC3C-C56C-70C6062C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05" y="0"/>
            <a:ext cx="717029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93492-FE60-4443-8DAF-95D1AC743046}"/>
              </a:ext>
            </a:extLst>
          </p:cNvPr>
          <p:cNvSpPr txBox="1"/>
          <p:nvPr/>
        </p:nvSpPr>
        <p:spPr>
          <a:xfrm>
            <a:off x="677334" y="3761023"/>
            <a:ext cx="4862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Абстрактный метод не имеет</a:t>
            </a:r>
          </a:p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реализации – её должны определять</a:t>
            </a:r>
          </a:p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наследники</a:t>
            </a:r>
          </a:p>
        </p:txBody>
      </p:sp>
      <p:pic>
        <p:nvPicPr>
          <p:cNvPr id="7" name="Google Shape;634;p69">
            <a:extLst>
              <a:ext uri="{FF2B5EF4-FFF2-40B4-BE49-F238E27FC236}">
                <a16:creationId xmlns:a16="http://schemas.microsoft.com/office/drawing/2014/main" id="{85F6661B-64F4-4AC9-7CBB-79BB5D3DD1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128" y="3753525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A54B42-24A2-C0BA-FF9D-B798ADC769F3}"/>
              </a:ext>
            </a:extLst>
          </p:cNvPr>
          <p:cNvSpPr txBox="1"/>
          <p:nvPr/>
        </p:nvSpPr>
        <p:spPr>
          <a:xfrm>
            <a:off x="679833" y="5240938"/>
            <a:ext cx="4862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Нельзя создать объект абстрактного</a:t>
            </a:r>
          </a:p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класса</a:t>
            </a:r>
          </a:p>
        </p:txBody>
      </p:sp>
      <p:pic>
        <p:nvPicPr>
          <p:cNvPr id="11" name="Google Shape;634;p69">
            <a:extLst>
              <a:ext uri="{FF2B5EF4-FFF2-40B4-BE49-F238E27FC236}">
                <a16:creationId xmlns:a16="http://schemas.microsoft.com/office/drawing/2014/main" id="{5195927F-D04A-E920-96AF-0BCF0FC6A5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7627" y="5233440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44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21;p68">
            <a:extLst>
              <a:ext uri="{FF2B5EF4-FFF2-40B4-BE49-F238E27FC236}">
                <a16:creationId xmlns:a16="http://schemas.microsoft.com/office/drawing/2014/main" id="{EA34FB8A-ACA8-8EF2-F173-091F7C1EA213}"/>
              </a:ext>
            </a:extLst>
          </p:cNvPr>
          <p:cNvSpPr/>
          <p:nvPr/>
        </p:nvSpPr>
        <p:spPr>
          <a:xfrm>
            <a:off x="6745574" y="0"/>
            <a:ext cx="5446426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3BA19-1DB0-2ABB-7FB3-480477F0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Интерфейсы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F0E0-D09F-93BE-9FC1-BD180FEE16B4}"/>
              </a:ext>
            </a:extLst>
          </p:cNvPr>
          <p:cNvSpPr txBox="1"/>
          <p:nvPr/>
        </p:nvSpPr>
        <p:spPr>
          <a:xfrm>
            <a:off x="792417" y="1703119"/>
            <a:ext cx="50087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Позволяют выделять из разных объектов общую функциональность и за счёт этого единообразно использовать эти объекты</a:t>
            </a:r>
          </a:p>
        </p:txBody>
      </p:sp>
      <p:pic>
        <p:nvPicPr>
          <p:cNvPr id="4" name="Google Shape;634;p69">
            <a:extLst>
              <a:ext uri="{FF2B5EF4-FFF2-40B4-BE49-F238E27FC236}">
                <a16:creationId xmlns:a16="http://schemas.microsoft.com/office/drawing/2014/main" id="{D5DB4942-52A0-E878-D26B-625ABB5677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211" y="1695621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5409A-574A-BEAB-3D94-D37658D11C76}"/>
              </a:ext>
            </a:extLst>
          </p:cNvPr>
          <p:cNvSpPr txBox="1"/>
          <p:nvPr/>
        </p:nvSpPr>
        <p:spPr>
          <a:xfrm>
            <a:off x="792417" y="2799896"/>
            <a:ext cx="4862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Класс может реализовывать несколько интерфейсов</a:t>
            </a:r>
          </a:p>
        </p:txBody>
      </p:sp>
      <p:pic>
        <p:nvPicPr>
          <p:cNvPr id="6" name="Google Shape;634;p69">
            <a:extLst>
              <a:ext uri="{FF2B5EF4-FFF2-40B4-BE49-F238E27FC236}">
                <a16:creationId xmlns:a16="http://schemas.microsoft.com/office/drawing/2014/main" id="{00ECEC25-B4EA-4A00-D085-908DC13DC5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211" y="2792398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930995-7158-D60E-0CB6-24799014F766}"/>
              </a:ext>
            </a:extLst>
          </p:cNvPr>
          <p:cNvSpPr txBox="1"/>
          <p:nvPr/>
        </p:nvSpPr>
        <p:spPr>
          <a:xfrm>
            <a:off x="792417" y="3742784"/>
            <a:ext cx="4862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Методы интерфейсов могут иметь реализацию по умолчанию</a:t>
            </a:r>
          </a:p>
        </p:txBody>
      </p:sp>
      <p:pic>
        <p:nvPicPr>
          <p:cNvPr id="8" name="Google Shape;634;p69">
            <a:extLst>
              <a:ext uri="{FF2B5EF4-FFF2-40B4-BE49-F238E27FC236}">
                <a16:creationId xmlns:a16="http://schemas.microsoft.com/office/drawing/2014/main" id="{A7D9BA8F-D3CA-15ED-4965-F02315632C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211" y="3735286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B33CA8-5D93-16BB-EF8F-44CE4ADB49F9}"/>
              </a:ext>
            </a:extLst>
          </p:cNvPr>
          <p:cNvSpPr txBox="1"/>
          <p:nvPr/>
        </p:nvSpPr>
        <p:spPr>
          <a:xfrm>
            <a:off x="792417" y="4590492"/>
            <a:ext cx="4862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Интерфейсы могут наследоваться от других интерфейсов</a:t>
            </a:r>
          </a:p>
        </p:txBody>
      </p:sp>
      <p:pic>
        <p:nvPicPr>
          <p:cNvPr id="10" name="Google Shape;634;p69">
            <a:extLst>
              <a:ext uri="{FF2B5EF4-FFF2-40B4-BE49-F238E27FC236}">
                <a16:creationId xmlns:a16="http://schemas.microsoft.com/office/drawing/2014/main" id="{5FF35BD4-C0CA-4CE3-BFE4-7AB708E496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211" y="4582994"/>
            <a:ext cx="288601" cy="30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0723B23-A0DD-B2EC-02A9-CD2E95529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336" y="376815"/>
            <a:ext cx="4219247" cy="60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19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21;p68">
            <a:extLst>
              <a:ext uri="{FF2B5EF4-FFF2-40B4-BE49-F238E27FC236}">
                <a16:creationId xmlns:a16="http://schemas.microsoft.com/office/drawing/2014/main" id="{7BBBE9B1-7D87-7A34-5B12-0249A7E63ABF}"/>
              </a:ext>
            </a:extLst>
          </p:cNvPr>
          <p:cNvSpPr/>
          <p:nvPr/>
        </p:nvSpPr>
        <p:spPr>
          <a:xfrm>
            <a:off x="6745574" y="0"/>
            <a:ext cx="5446426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C005F-1C34-8E0E-8C28-7C466583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классов</a:t>
            </a:r>
            <a:r>
              <a:rPr lang="en-US" dirty="0"/>
              <a:t>: data class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8BBFC-C68E-71EE-71BF-DE3F2AB8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3003153"/>
            <a:ext cx="51689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09F341-A9D0-26D5-AA72-B3DAECE98709}"/>
              </a:ext>
            </a:extLst>
          </p:cNvPr>
          <p:cNvSpPr txBox="1"/>
          <p:nvPr/>
        </p:nvSpPr>
        <p:spPr>
          <a:xfrm>
            <a:off x="879406" y="1673673"/>
            <a:ext cx="500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используется для классов, основная функция которых – «обёртка» над данными</a:t>
            </a:r>
          </a:p>
        </p:txBody>
      </p:sp>
      <p:pic>
        <p:nvPicPr>
          <p:cNvPr id="11" name="Google Shape;634;p69">
            <a:extLst>
              <a:ext uri="{FF2B5EF4-FFF2-40B4-BE49-F238E27FC236}">
                <a16:creationId xmlns:a16="http://schemas.microsoft.com/office/drawing/2014/main" id="{5FCB011C-859A-AD9B-809B-4085A17F1A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666175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081D56-C48E-2781-FC6E-3927AF1F96D3}"/>
              </a:ext>
            </a:extLst>
          </p:cNvPr>
          <p:cNvSpPr txBox="1"/>
          <p:nvPr/>
        </p:nvSpPr>
        <p:spPr>
          <a:xfrm>
            <a:off x="879406" y="2764556"/>
            <a:ext cx="500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обязательно должен содержать поля, определённые в конструкторе</a:t>
            </a:r>
          </a:p>
        </p:txBody>
      </p:sp>
      <p:pic>
        <p:nvPicPr>
          <p:cNvPr id="13" name="Google Shape;634;p69">
            <a:extLst>
              <a:ext uri="{FF2B5EF4-FFF2-40B4-BE49-F238E27FC236}">
                <a16:creationId xmlns:a16="http://schemas.microsoft.com/office/drawing/2014/main" id="{5B84F248-7E7F-FF92-CA04-8B656607BC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757058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7B9DC1-D981-9462-3B29-8121FAD96EEB}"/>
              </a:ext>
            </a:extLst>
          </p:cNvPr>
          <p:cNvSpPr txBox="1"/>
          <p:nvPr/>
        </p:nvSpPr>
        <p:spPr>
          <a:xfrm>
            <a:off x="879406" y="3928488"/>
            <a:ext cx="50087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при компиляции генерируется несколько методов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,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среди которых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equals, </a:t>
            </a:r>
            <a:r>
              <a:rPr lang="en-US" sz="1800" dirty="0" err="1">
                <a:solidFill>
                  <a:srgbClr val="19191C"/>
                </a:solidFill>
                <a:latin typeface="JetBrains Sans"/>
              </a:rPr>
              <a:t>hashCode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, </a:t>
            </a:r>
            <a:r>
              <a:rPr lang="en-US" sz="1800" dirty="0" err="1">
                <a:solidFill>
                  <a:srgbClr val="19191C"/>
                </a:solidFill>
                <a:latin typeface="JetBrains Sans"/>
              </a:rPr>
              <a:t>toString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, copy</a:t>
            </a:r>
            <a:endParaRPr lang="ru-RU" sz="1800" dirty="0">
              <a:solidFill>
                <a:srgbClr val="19191C"/>
              </a:solidFill>
              <a:latin typeface="JetBrains Sans"/>
            </a:endParaRPr>
          </a:p>
        </p:txBody>
      </p:sp>
      <p:pic>
        <p:nvPicPr>
          <p:cNvPr id="15" name="Google Shape;634;p69">
            <a:extLst>
              <a:ext uri="{FF2B5EF4-FFF2-40B4-BE49-F238E27FC236}">
                <a16:creationId xmlns:a16="http://schemas.microsoft.com/office/drawing/2014/main" id="{8C0B1CB7-AA89-4AD1-152A-428B1712ED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920990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4D3071-9814-70CD-69E0-49EFCFFBB3AA}"/>
              </a:ext>
            </a:extLst>
          </p:cNvPr>
          <p:cNvSpPr txBox="1"/>
          <p:nvPr/>
        </p:nvSpPr>
        <p:spPr>
          <a:xfrm>
            <a:off x="879406" y="5199323"/>
            <a:ext cx="500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нельзя </a:t>
            </a:r>
            <a:r>
              <a:rPr lang="ru-RU" sz="1800" dirty="0" err="1">
                <a:solidFill>
                  <a:srgbClr val="19191C"/>
                </a:solidFill>
                <a:latin typeface="JetBrains Sans"/>
              </a:rPr>
              <a:t>унаследоваться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от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data class</a:t>
            </a:r>
            <a:endParaRPr lang="ru-RU" sz="1800" dirty="0">
              <a:solidFill>
                <a:srgbClr val="19191C"/>
              </a:solidFill>
              <a:latin typeface="JetBrains Sans"/>
            </a:endParaRPr>
          </a:p>
        </p:txBody>
      </p:sp>
      <p:pic>
        <p:nvPicPr>
          <p:cNvPr id="18" name="Google Shape;634;p69">
            <a:extLst>
              <a:ext uri="{FF2B5EF4-FFF2-40B4-BE49-F238E27FC236}">
                <a16:creationId xmlns:a16="http://schemas.microsoft.com/office/drawing/2014/main" id="{33175294-7899-6D65-6547-4ECF76A4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5191825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601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1;p68">
            <a:extLst>
              <a:ext uri="{FF2B5EF4-FFF2-40B4-BE49-F238E27FC236}">
                <a16:creationId xmlns:a16="http://schemas.microsoft.com/office/drawing/2014/main" id="{E4BE0FB0-CF62-0718-E332-CB221808A29B}"/>
              </a:ext>
            </a:extLst>
          </p:cNvPr>
          <p:cNvSpPr/>
          <p:nvPr/>
        </p:nvSpPr>
        <p:spPr>
          <a:xfrm>
            <a:off x="6745574" y="0"/>
            <a:ext cx="5446426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C005F-1C34-8E0E-8C28-7C466583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классов</a:t>
            </a:r>
            <a:r>
              <a:rPr lang="en-US" dirty="0"/>
              <a:t>: </a:t>
            </a:r>
            <a:r>
              <a:rPr lang="en-US" dirty="0" err="1"/>
              <a:t>enum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2C902-9F96-B52D-1E77-3D38F4FD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990569"/>
            <a:ext cx="47117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1F559-733E-24AB-8D6D-7ABABBA4C994}"/>
              </a:ext>
            </a:extLst>
          </p:cNvPr>
          <p:cNvSpPr txBox="1"/>
          <p:nvPr/>
        </p:nvSpPr>
        <p:spPr>
          <a:xfrm>
            <a:off x="879406" y="2308248"/>
            <a:ext cx="500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При определении </a:t>
            </a:r>
            <a:r>
              <a:rPr lang="en-US" sz="1800" dirty="0" err="1">
                <a:solidFill>
                  <a:srgbClr val="19191C"/>
                </a:solidFill>
                <a:latin typeface="JetBrains Sans"/>
              </a:rPr>
              <a:t>enum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-классов создаются все возможные экземпляры класса</a:t>
            </a:r>
          </a:p>
        </p:txBody>
      </p:sp>
      <p:pic>
        <p:nvPicPr>
          <p:cNvPr id="6" name="Google Shape;634;p69">
            <a:extLst>
              <a:ext uri="{FF2B5EF4-FFF2-40B4-BE49-F238E27FC236}">
                <a16:creationId xmlns:a16="http://schemas.microsoft.com/office/drawing/2014/main" id="{188826B1-C82E-A89E-1057-FE773AB081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300750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21090-C6A9-148F-0534-87560689DDC2}"/>
              </a:ext>
            </a:extLst>
          </p:cNvPr>
          <p:cNvSpPr txBox="1"/>
          <p:nvPr/>
        </p:nvSpPr>
        <p:spPr>
          <a:xfrm>
            <a:off x="955239" y="3487947"/>
            <a:ext cx="500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Больше экземпляры </a:t>
            </a:r>
            <a:r>
              <a:rPr lang="en-US" sz="1800" dirty="0" err="1">
                <a:solidFill>
                  <a:srgbClr val="19191C"/>
                </a:solidFill>
                <a:latin typeface="JetBrains Sans"/>
              </a:rPr>
              <a:t>enum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-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классов не могут ниоткуда взяться</a:t>
            </a:r>
          </a:p>
        </p:txBody>
      </p:sp>
      <p:pic>
        <p:nvPicPr>
          <p:cNvPr id="10" name="Google Shape;634;p69">
            <a:extLst>
              <a:ext uri="{FF2B5EF4-FFF2-40B4-BE49-F238E27FC236}">
                <a16:creationId xmlns:a16="http://schemas.microsoft.com/office/drawing/2014/main" id="{5DFB1F0B-F0CC-2910-164C-ED5AC861EA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33" y="3480449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034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21;p68">
            <a:extLst>
              <a:ext uri="{FF2B5EF4-FFF2-40B4-BE49-F238E27FC236}">
                <a16:creationId xmlns:a16="http://schemas.microsoft.com/office/drawing/2014/main" id="{D2F630D2-5208-BBC0-EA76-48EA4F66589E}"/>
              </a:ext>
            </a:extLst>
          </p:cNvPr>
          <p:cNvSpPr/>
          <p:nvPr/>
        </p:nvSpPr>
        <p:spPr>
          <a:xfrm>
            <a:off x="6540500" y="0"/>
            <a:ext cx="56515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C005F-1C34-8E0E-8C28-7C466583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классов</a:t>
            </a:r>
            <a:r>
              <a:rPr lang="en-US" dirty="0"/>
              <a:t>: sealed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7B604-06FF-1774-657D-3C4A9AEC527F}"/>
              </a:ext>
            </a:extLst>
          </p:cNvPr>
          <p:cNvSpPr txBox="1"/>
          <p:nvPr/>
        </p:nvSpPr>
        <p:spPr>
          <a:xfrm>
            <a:off x="955239" y="1948485"/>
            <a:ext cx="500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rgbClr val="19191C"/>
                </a:solidFill>
                <a:latin typeface="JetBrains Sans"/>
              </a:rPr>
              <a:t>sealed –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англ. «запечатанный»</a:t>
            </a:r>
          </a:p>
        </p:txBody>
      </p:sp>
      <p:pic>
        <p:nvPicPr>
          <p:cNvPr id="4" name="Google Shape;634;p69">
            <a:extLst>
              <a:ext uri="{FF2B5EF4-FFF2-40B4-BE49-F238E27FC236}">
                <a16:creationId xmlns:a16="http://schemas.microsoft.com/office/drawing/2014/main" id="{4E0540C2-7BBA-069D-E1F3-FC9DE956F6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1940987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CC5740-855E-F65D-A800-7C611E5764DC}"/>
              </a:ext>
            </a:extLst>
          </p:cNvPr>
          <p:cNvSpPr txBox="1"/>
          <p:nvPr/>
        </p:nvSpPr>
        <p:spPr>
          <a:xfrm>
            <a:off x="955239" y="2714467"/>
            <a:ext cx="50087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расширение концепции </a:t>
            </a:r>
            <a:r>
              <a:rPr lang="en-US" sz="1800" dirty="0" err="1">
                <a:solidFill>
                  <a:srgbClr val="19191C"/>
                </a:solidFill>
                <a:latin typeface="JetBrains Sans"/>
              </a:rPr>
              <a:t>enum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-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классов – зафиксированы все возможные наследники класса</a:t>
            </a:r>
          </a:p>
        </p:txBody>
      </p:sp>
      <p:pic>
        <p:nvPicPr>
          <p:cNvPr id="6" name="Google Shape;634;p69">
            <a:extLst>
              <a:ext uri="{FF2B5EF4-FFF2-40B4-BE49-F238E27FC236}">
                <a16:creationId xmlns:a16="http://schemas.microsoft.com/office/drawing/2014/main" id="{013D2C50-E337-6522-CE7F-2B26B9FD1E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2706969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100EE-BC19-FABE-DC27-77EE2BD2F32C}"/>
              </a:ext>
            </a:extLst>
          </p:cNvPr>
          <p:cNvSpPr txBox="1"/>
          <p:nvPr/>
        </p:nvSpPr>
        <p:spPr>
          <a:xfrm>
            <a:off x="955239" y="3842895"/>
            <a:ext cx="500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наследники могут располагаться только в том же пакете </a:t>
            </a:r>
          </a:p>
        </p:txBody>
      </p:sp>
      <p:pic>
        <p:nvPicPr>
          <p:cNvPr id="8" name="Google Shape;634;p69">
            <a:extLst>
              <a:ext uri="{FF2B5EF4-FFF2-40B4-BE49-F238E27FC236}">
                <a16:creationId xmlns:a16="http://schemas.microsoft.com/office/drawing/2014/main" id="{EF3B67F0-3D98-E249-4191-A2B382A006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3835397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ECCA3E-89E8-EFEC-F202-94B2B281EE40}"/>
              </a:ext>
            </a:extLst>
          </p:cNvPr>
          <p:cNvSpPr txBox="1"/>
          <p:nvPr/>
        </p:nvSpPr>
        <p:spPr>
          <a:xfrm>
            <a:off x="955239" y="4623992"/>
            <a:ext cx="500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можно определять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sealed-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интерфейсы</a:t>
            </a:r>
          </a:p>
        </p:txBody>
      </p:sp>
      <p:pic>
        <p:nvPicPr>
          <p:cNvPr id="10" name="Google Shape;634;p69">
            <a:extLst>
              <a:ext uri="{FF2B5EF4-FFF2-40B4-BE49-F238E27FC236}">
                <a16:creationId xmlns:a16="http://schemas.microsoft.com/office/drawing/2014/main" id="{E447034D-7AE2-B919-7D2D-057382DA462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4616494"/>
            <a:ext cx="288601" cy="30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A24DA4-9A04-C64A-DD7F-960E20ED7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1543050"/>
            <a:ext cx="5651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3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C005F-1C34-8E0E-8C28-7C466583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классов</a:t>
            </a:r>
            <a:r>
              <a:rPr lang="en-US" dirty="0"/>
              <a:t>: object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6D7AF-7567-626E-C542-452650A36846}"/>
              </a:ext>
            </a:extLst>
          </p:cNvPr>
          <p:cNvSpPr txBox="1"/>
          <p:nvPr/>
        </p:nvSpPr>
        <p:spPr>
          <a:xfrm>
            <a:off x="955239" y="1948485"/>
            <a:ext cx="500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rgbClr val="19191C"/>
                </a:solidFill>
                <a:latin typeface="JetBrains Sans"/>
              </a:rPr>
              <a:t>singleton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из коробки</a:t>
            </a:r>
          </a:p>
        </p:txBody>
      </p:sp>
      <p:pic>
        <p:nvPicPr>
          <p:cNvPr id="4" name="Google Shape;634;p69">
            <a:extLst>
              <a:ext uri="{FF2B5EF4-FFF2-40B4-BE49-F238E27FC236}">
                <a16:creationId xmlns:a16="http://schemas.microsoft.com/office/drawing/2014/main" id="{39DA8BB9-D980-EA01-9E6B-C1A86BB434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1940987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946B5A-F0BA-170D-FF86-383BF842F405}"/>
              </a:ext>
            </a:extLst>
          </p:cNvPr>
          <p:cNvSpPr txBox="1"/>
          <p:nvPr/>
        </p:nvSpPr>
        <p:spPr>
          <a:xfrm>
            <a:off x="955238" y="2749552"/>
            <a:ext cx="7604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к «обычному» классу можно добавить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companion object –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сымитировать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(</a:t>
            </a:r>
            <a:r>
              <a:rPr lang="en-US" sz="1800" i="1" dirty="0">
                <a:solidFill>
                  <a:srgbClr val="19191C"/>
                </a:solidFill>
                <a:latin typeface="JetBrains Sans"/>
              </a:rPr>
              <a:t>Java-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)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статические члены</a:t>
            </a:r>
          </a:p>
        </p:txBody>
      </p:sp>
      <p:pic>
        <p:nvPicPr>
          <p:cNvPr id="6" name="Google Shape;634;p69">
            <a:extLst>
              <a:ext uri="{FF2B5EF4-FFF2-40B4-BE49-F238E27FC236}">
                <a16:creationId xmlns:a16="http://schemas.microsoft.com/office/drawing/2014/main" id="{4355D224-A8D7-009F-86E4-95AC6693B93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2742054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EE55C-644B-FB55-12B4-DF9247EC80DC}"/>
              </a:ext>
            </a:extLst>
          </p:cNvPr>
          <p:cNvSpPr txBox="1"/>
          <p:nvPr/>
        </p:nvSpPr>
        <p:spPr>
          <a:xfrm>
            <a:off x="955239" y="3875628"/>
            <a:ext cx="604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в объектах поля могут быть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помечены как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const</a:t>
            </a:r>
            <a:endParaRPr lang="ru-RU" sz="1800" dirty="0">
              <a:solidFill>
                <a:srgbClr val="19191C"/>
              </a:solidFill>
              <a:latin typeface="JetBrains Sans"/>
            </a:endParaRPr>
          </a:p>
        </p:txBody>
      </p:sp>
      <p:pic>
        <p:nvPicPr>
          <p:cNvPr id="8" name="Google Shape;634;p69">
            <a:extLst>
              <a:ext uri="{FF2B5EF4-FFF2-40B4-BE49-F238E27FC236}">
                <a16:creationId xmlns:a16="http://schemas.microsoft.com/office/drawing/2014/main" id="{3A10BD0E-F39B-6DA9-6185-E5CC67B30A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3868130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397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C196-C2C7-0CD1-279E-E8C1540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Внутренние и вложенные классы</a:t>
            </a:r>
            <a:endParaRPr lang="en-RU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7BA0081-BEB1-0B71-6F2E-A0BFC6984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955261"/>
              </p:ext>
            </p:extLst>
          </p:nvPr>
        </p:nvGraphicFramePr>
        <p:xfrm>
          <a:off x="1735251" y="1750997"/>
          <a:ext cx="8721498" cy="4414853"/>
        </p:xfrm>
        <a:graphic>
          <a:graphicData uri="http://schemas.openxmlformats.org/drawingml/2006/table">
            <a:tbl>
              <a:tblPr firstRow="1" firstCol="1" bandRow="1">
                <a:tableStyleId>{5069669D-4BB4-4E00-B360-16363657C172}</a:tableStyleId>
              </a:tblPr>
              <a:tblGrid>
                <a:gridCol w="3459951">
                  <a:extLst>
                    <a:ext uri="{9D8B030D-6E8A-4147-A177-3AD203B41FA5}">
                      <a16:colId xmlns:a16="http://schemas.microsoft.com/office/drawing/2014/main" val="3882607893"/>
                    </a:ext>
                  </a:extLst>
                </a:gridCol>
                <a:gridCol w="2503358">
                  <a:extLst>
                    <a:ext uri="{9D8B030D-6E8A-4147-A177-3AD203B41FA5}">
                      <a16:colId xmlns:a16="http://schemas.microsoft.com/office/drawing/2014/main" val="269809313"/>
                    </a:ext>
                  </a:extLst>
                </a:gridCol>
                <a:gridCol w="2758189">
                  <a:extLst>
                    <a:ext uri="{9D8B030D-6E8A-4147-A177-3AD203B41FA5}">
                      <a16:colId xmlns:a16="http://schemas.microsoft.com/office/drawing/2014/main" val="1513521816"/>
                    </a:ext>
                  </a:extLst>
                </a:gridCol>
              </a:tblGrid>
              <a:tr h="432829">
                <a:tc>
                  <a:txBody>
                    <a:bodyPr/>
                    <a:lstStyle/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Вложенный (</a:t>
                      </a:r>
                      <a:r>
                        <a:rPr lang="en-US" dirty="0"/>
                        <a:t>nested)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Внутренний (</a:t>
                      </a:r>
                      <a:r>
                        <a:rPr lang="en-RU" dirty="0"/>
                        <a:t>inner)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449797"/>
                  </a:ext>
                </a:extLst>
              </a:tr>
              <a:tr h="735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Объявляются внутри другого класса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841206"/>
                  </a:ext>
                </a:extLst>
              </a:tr>
              <a:tr h="735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Модификатор объявления класса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(по умолчанию)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inner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1729"/>
                  </a:ext>
                </a:extLst>
              </a:tr>
              <a:tr h="735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Имеют доступ к </a:t>
                      </a:r>
                      <a:r>
                        <a:rPr lang="en-US" dirty="0"/>
                        <a:t>private-</a:t>
                      </a:r>
                      <a:r>
                        <a:rPr lang="ru-RU" dirty="0"/>
                        <a:t>членам класса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 (статическим)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2553"/>
                  </a:ext>
                </a:extLst>
              </a:tr>
              <a:tr h="1038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Требуют для создания экземпляр внешнего класса</a:t>
                      </a:r>
                      <a:endParaRPr lang="en-RU" dirty="0"/>
                    </a:p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Нет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241676"/>
                  </a:ext>
                </a:extLst>
              </a:tr>
              <a:tr h="735809">
                <a:tc>
                  <a:txBody>
                    <a:bodyPr/>
                    <a:lstStyle/>
                    <a:p>
                      <a:r>
                        <a:rPr lang="ru-RU" dirty="0"/>
                        <a:t>Имеют ссылку на экземпляр внешнего класса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Нет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694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205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621;p68">
            <a:extLst>
              <a:ext uri="{FF2B5EF4-FFF2-40B4-BE49-F238E27FC236}">
                <a16:creationId xmlns:a16="http://schemas.microsoft.com/office/drawing/2014/main" id="{6D385D49-C7AE-91D9-F2A4-E322DB681836}"/>
              </a:ext>
            </a:extLst>
          </p:cNvPr>
          <p:cNvSpPr/>
          <p:nvPr/>
        </p:nvSpPr>
        <p:spPr>
          <a:xfrm>
            <a:off x="6503872" y="0"/>
            <a:ext cx="5688128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F7B9E15-859F-A543-DED5-D7918183F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191"/>
          <a:stretch/>
        </p:blipFill>
        <p:spPr>
          <a:xfrm>
            <a:off x="6513972" y="3091297"/>
            <a:ext cx="5667927" cy="3275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905111-0BC0-9EA7-98C7-5ADE231B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Пакеты</a:t>
            </a:r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44633-6FC6-7E74-1B34-FAF95AD1DAEA}"/>
              </a:ext>
            </a:extLst>
          </p:cNvPr>
          <p:cNvSpPr txBox="1"/>
          <p:nvPr/>
        </p:nvSpPr>
        <p:spPr>
          <a:xfrm>
            <a:off x="955239" y="1948485"/>
            <a:ext cx="500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пакеты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(packages)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позволяют группировать файлы исходного кода</a:t>
            </a:r>
          </a:p>
        </p:txBody>
      </p:sp>
      <p:pic>
        <p:nvPicPr>
          <p:cNvPr id="12" name="Google Shape;634;p69">
            <a:extLst>
              <a:ext uri="{FF2B5EF4-FFF2-40B4-BE49-F238E27FC236}">
                <a16:creationId xmlns:a16="http://schemas.microsoft.com/office/drawing/2014/main" id="{9FFD0CC9-4943-C39C-D685-E75B61FC24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33" y="1940987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3F670E-346A-5B63-EDD0-1BD3423DE1E5}"/>
              </a:ext>
            </a:extLst>
          </p:cNvPr>
          <p:cNvSpPr txBox="1"/>
          <p:nvPr/>
        </p:nvSpPr>
        <p:spPr>
          <a:xfrm>
            <a:off x="955239" y="2906631"/>
            <a:ext cx="500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пакет файла может не совпадать с путём к файлу</a:t>
            </a:r>
          </a:p>
        </p:txBody>
      </p:sp>
      <p:pic>
        <p:nvPicPr>
          <p:cNvPr id="14" name="Google Shape;634;p69">
            <a:extLst>
              <a:ext uri="{FF2B5EF4-FFF2-40B4-BE49-F238E27FC236}">
                <a16:creationId xmlns:a16="http://schemas.microsoft.com/office/drawing/2014/main" id="{9D6A90CE-06B9-8798-273C-D454FBF93F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33" y="2899133"/>
            <a:ext cx="288601" cy="30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A6448A-876D-B7DC-59EF-DCB935B5A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872" y="692150"/>
            <a:ext cx="5667928" cy="21547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8A8485-1EDA-C332-BA2F-8D54B8D4BC9E}"/>
              </a:ext>
            </a:extLst>
          </p:cNvPr>
          <p:cNvSpPr txBox="1"/>
          <p:nvPr/>
        </p:nvSpPr>
        <p:spPr>
          <a:xfrm>
            <a:off x="955239" y="3762389"/>
            <a:ext cx="500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можно определять функции и поля на уровне пакета</a:t>
            </a:r>
          </a:p>
        </p:txBody>
      </p:sp>
      <p:pic>
        <p:nvPicPr>
          <p:cNvPr id="23" name="Google Shape;634;p69">
            <a:extLst>
              <a:ext uri="{FF2B5EF4-FFF2-40B4-BE49-F238E27FC236}">
                <a16:creationId xmlns:a16="http://schemas.microsoft.com/office/drawing/2014/main" id="{E777974D-3755-7BEC-F977-E13608C0C2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33" y="3754891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0D2E3C-DB01-C6CD-0462-2829D3A9ABBD}"/>
              </a:ext>
            </a:extLst>
          </p:cNvPr>
          <p:cNvSpPr txBox="1"/>
          <p:nvPr/>
        </p:nvSpPr>
        <p:spPr>
          <a:xfrm>
            <a:off x="955239" y="4748755"/>
            <a:ext cx="500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с помощью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 import </a:t>
            </a:r>
            <a:r>
              <a:rPr lang="en-US" sz="1800" dirty="0" err="1">
                <a:solidFill>
                  <a:srgbClr val="19191C"/>
                </a:solidFill>
                <a:latin typeface="JetBrains Sans"/>
              </a:rPr>
              <a:t>kotlin.coroutines.cancellation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.*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можно импортировать все классы пакета</a:t>
            </a:r>
          </a:p>
        </p:txBody>
      </p:sp>
      <p:pic>
        <p:nvPicPr>
          <p:cNvPr id="25" name="Google Shape;634;p69">
            <a:extLst>
              <a:ext uri="{FF2B5EF4-FFF2-40B4-BE49-F238E27FC236}">
                <a16:creationId xmlns:a16="http://schemas.microsoft.com/office/drawing/2014/main" id="{C78591C3-5DB3-11F5-0741-A26299EC19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33" y="4741257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97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AAC8-7DBB-038A-8B01-DFCB5265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Модификаторы доступа</a:t>
            </a:r>
            <a:endParaRPr lang="en-RU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D1BFF182-1AB5-082D-A822-6BABB591C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50849"/>
              </p:ext>
            </p:extLst>
          </p:nvPr>
        </p:nvGraphicFramePr>
        <p:xfrm>
          <a:off x="1342755" y="2233873"/>
          <a:ext cx="9506490" cy="3391548"/>
        </p:xfrm>
        <a:graphic>
          <a:graphicData uri="http://schemas.openxmlformats.org/drawingml/2006/table">
            <a:tbl>
              <a:tblPr firstRow="1" firstCol="1" bandRow="1">
                <a:tableStyleId>{5069669D-4BB4-4E00-B360-16363657C172}</a:tableStyleId>
              </a:tblPr>
              <a:tblGrid>
                <a:gridCol w="2408974">
                  <a:extLst>
                    <a:ext uri="{9D8B030D-6E8A-4147-A177-3AD203B41FA5}">
                      <a16:colId xmlns:a16="http://schemas.microsoft.com/office/drawing/2014/main" val="3882607893"/>
                    </a:ext>
                  </a:extLst>
                </a:gridCol>
                <a:gridCol w="3548758">
                  <a:extLst>
                    <a:ext uri="{9D8B030D-6E8A-4147-A177-3AD203B41FA5}">
                      <a16:colId xmlns:a16="http://schemas.microsoft.com/office/drawing/2014/main" val="269809313"/>
                    </a:ext>
                  </a:extLst>
                </a:gridCol>
                <a:gridCol w="3548758">
                  <a:extLst>
                    <a:ext uri="{9D8B030D-6E8A-4147-A177-3AD203B41FA5}">
                      <a16:colId xmlns:a16="http://schemas.microsoft.com/office/drawing/2014/main" val="1513521816"/>
                    </a:ext>
                  </a:extLst>
                </a:gridCol>
              </a:tblGrid>
              <a:tr h="360192">
                <a:tc>
                  <a:txBody>
                    <a:bodyPr/>
                    <a:lstStyle/>
                    <a:p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Члены класса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Объявления на уровне пакета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449797"/>
                  </a:ext>
                </a:extLst>
              </a:tr>
              <a:tr h="757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</a:t>
                      </a:r>
                      <a:r>
                        <a:rPr lang="en-US" b="0" dirty="0">
                          <a:latin typeface="SF Pro Text" pitchFamily="2" charset="0"/>
                          <a:ea typeface="SF Pro Text" pitchFamily="2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ru-RU" b="0" dirty="0">
                          <a:latin typeface="SF Pro Text" pitchFamily="2" charset="0"/>
                          <a:ea typeface="SF Pro Text" pitchFamily="2" charset="0"/>
                          <a:cs typeface="Consolas" panose="020B0609020204030204" pitchFamily="49" charset="0"/>
                        </a:rPr>
                        <a:t>по умолчанию)</a:t>
                      </a:r>
                      <a:endParaRPr lang="en-RU" b="0" dirty="0">
                        <a:latin typeface="SF Pro Text" pitchFamily="2" charset="0"/>
                        <a:ea typeface="SF Pro Text" pitchFamily="2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Доступны везде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Доступны везде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841206"/>
                  </a:ext>
                </a:extLst>
              </a:tr>
              <a:tr h="757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internal</a:t>
                      </a:r>
                      <a:endParaRPr lang="en-RU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Доступны внутри модуля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Доступны внутри модуля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1729"/>
                  </a:ext>
                </a:extLst>
              </a:tr>
              <a:tr h="757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protected</a:t>
                      </a:r>
                      <a:endParaRPr lang="en-RU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Доступны в подклассах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2553"/>
                  </a:ext>
                </a:extLst>
              </a:tr>
              <a:tr h="757839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private</a:t>
                      </a:r>
                      <a:endParaRPr lang="en-RU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Доступны из того же класса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Доступны из того же файла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241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016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21;p68">
            <a:extLst>
              <a:ext uri="{FF2B5EF4-FFF2-40B4-BE49-F238E27FC236}">
                <a16:creationId xmlns:a16="http://schemas.microsoft.com/office/drawing/2014/main" id="{52778E9B-2D5D-ED47-DF4B-73AEF016F77B}"/>
              </a:ext>
            </a:extLst>
          </p:cNvPr>
          <p:cNvSpPr/>
          <p:nvPr/>
        </p:nvSpPr>
        <p:spPr>
          <a:xfrm>
            <a:off x="5607424" y="0"/>
            <a:ext cx="6584576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FD2B1-A909-6BFA-11CB-FCABDA2F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Extension-</a:t>
            </a:r>
            <a:r>
              <a:rPr lang="ru-RU" dirty="0"/>
              <a:t>функции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B2435-CEF9-3F0F-D5DA-DBE196FCE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778" y="2919132"/>
            <a:ext cx="6480222" cy="265979"/>
          </a:xfrm>
          <a:prstGeom prst="rect">
            <a:avLst/>
          </a:prstGeom>
        </p:spPr>
      </p:pic>
      <p:pic>
        <p:nvPicPr>
          <p:cNvPr id="6" name="Picture 5" descr="A black background with text&#10;&#10;Description automatically generated">
            <a:extLst>
              <a:ext uri="{FF2B5EF4-FFF2-40B4-BE49-F238E27FC236}">
                <a16:creationId xmlns:a16="http://schemas.microsoft.com/office/drawing/2014/main" id="{76D5149D-11E3-4D23-2897-517CDEF7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335" y="808130"/>
            <a:ext cx="6487666" cy="1385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DBD01-6AD4-47C2-5A12-17B9E4387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334" y="3651519"/>
            <a:ext cx="6487666" cy="660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9519D5-6EC5-BA61-679F-3F82C63BF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331" y="4766703"/>
            <a:ext cx="6487669" cy="450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91868C-5D68-8110-A301-390314D8762B}"/>
              </a:ext>
            </a:extLst>
          </p:cNvPr>
          <p:cNvSpPr txBox="1"/>
          <p:nvPr/>
        </p:nvSpPr>
        <p:spPr>
          <a:xfrm>
            <a:off x="727430" y="1760203"/>
            <a:ext cx="4637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Позволяют добавлять функциональность в классы и интерфейсы, не модифицируя их</a:t>
            </a:r>
          </a:p>
        </p:txBody>
      </p:sp>
      <p:pic>
        <p:nvPicPr>
          <p:cNvPr id="13" name="Google Shape;634;p69">
            <a:extLst>
              <a:ext uri="{FF2B5EF4-FFF2-40B4-BE49-F238E27FC236}">
                <a16:creationId xmlns:a16="http://schemas.microsoft.com/office/drawing/2014/main" id="{C4725C10-636B-0B8A-3697-3F37C25DCC7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5224" y="1752706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D165BD-D8D6-A4F9-4621-872A54658096}"/>
              </a:ext>
            </a:extLst>
          </p:cNvPr>
          <p:cNvSpPr txBox="1"/>
          <p:nvPr/>
        </p:nvSpPr>
        <p:spPr>
          <a:xfrm>
            <a:off x="704154" y="2837843"/>
            <a:ext cx="46379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Компилируются в обычные функции с добавленным параметром – объектом расширяемого класса</a:t>
            </a:r>
          </a:p>
        </p:txBody>
      </p:sp>
      <p:pic>
        <p:nvPicPr>
          <p:cNvPr id="15" name="Google Shape;634;p69">
            <a:extLst>
              <a:ext uri="{FF2B5EF4-FFF2-40B4-BE49-F238E27FC236}">
                <a16:creationId xmlns:a16="http://schemas.microsoft.com/office/drawing/2014/main" id="{6B673F15-BB47-0A19-E981-532ADEE2470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1948" y="2830346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904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 descr="A diagram of a machine&#10;&#10;Description automatically generated">
            <a:extLst>
              <a:ext uri="{FF2B5EF4-FFF2-40B4-BE49-F238E27FC236}">
                <a16:creationId xmlns:a16="http://schemas.microsoft.com/office/drawing/2014/main" id="{32DCFD86-579B-8CE2-85B1-473338D5D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15" y="1307805"/>
            <a:ext cx="6315892" cy="5185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8B62F-41F0-13C2-8A99-22C4AA50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Компилируемые и интерпретируемые языки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15659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104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2" name="Google Shape;1632;p104"/>
          <p:cNvSpPr/>
          <p:nvPr/>
        </p:nvSpPr>
        <p:spPr>
          <a:xfrm>
            <a:off x="6351822" y="317275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3" name="Google Shape;1633;p104"/>
          <p:cNvSpPr/>
          <p:nvPr/>
        </p:nvSpPr>
        <p:spPr>
          <a:xfrm>
            <a:off x="9194774" y="3156753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4" name="Google Shape;1634;p104"/>
          <p:cNvSpPr/>
          <p:nvPr/>
        </p:nvSpPr>
        <p:spPr>
          <a:xfrm>
            <a:off x="3508870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5" name="Google Shape;1635;p104"/>
          <p:cNvSpPr/>
          <p:nvPr/>
        </p:nvSpPr>
        <p:spPr>
          <a:xfrm>
            <a:off x="665918" y="315787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1636" name="Google Shape;1636;p104"/>
          <p:cNvSpPr txBox="1"/>
          <p:nvPr/>
        </p:nvSpPr>
        <p:spPr>
          <a:xfrm>
            <a:off x="627281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Базовые конструкции языка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1637" name="Google Shape;1637;p104"/>
          <p:cNvSpPr txBox="1"/>
          <p:nvPr/>
        </p:nvSpPr>
        <p:spPr>
          <a:xfrm>
            <a:off x="3508870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Классы и объекты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1638" name="Google Shape;1638;p104"/>
          <p:cNvSpPr txBox="1"/>
          <p:nvPr/>
        </p:nvSpPr>
        <p:spPr>
          <a:xfrm>
            <a:off x="6351822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</a:rPr>
              <a:t>Generic-</a:t>
            </a:r>
            <a:r>
              <a:rPr lang="ru-RU" sz="2000" dirty="0">
                <a:solidFill>
                  <a:schemeClr val="accent1"/>
                </a:solidFill>
              </a:rPr>
              <a:t>типы,</a:t>
            </a:r>
            <a:br>
              <a:rPr lang="ru-RU" sz="2000" dirty="0">
                <a:solidFill>
                  <a:schemeClr val="accent1"/>
                </a:solidFill>
              </a:rPr>
            </a:br>
            <a:r>
              <a:rPr lang="ru-RU" sz="2000" dirty="0">
                <a:solidFill>
                  <a:schemeClr val="accent1"/>
                </a:solidFill>
              </a:rPr>
              <a:t>коллекции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639" name="Google Shape;1639;p104"/>
          <p:cNvSpPr txBox="1"/>
          <p:nvPr/>
        </p:nvSpPr>
        <p:spPr>
          <a:xfrm>
            <a:off x="9156136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Разное</a:t>
            </a:r>
            <a:endParaRPr sz="1800" dirty="0">
              <a:solidFill>
                <a:srgbClr val="D8D8D8"/>
              </a:solidFill>
            </a:endParaRPr>
          </a:p>
        </p:txBody>
      </p:sp>
      <p:sp>
        <p:nvSpPr>
          <p:cNvPr id="2" name="Google Shape;1631;p104">
            <a:extLst>
              <a:ext uri="{FF2B5EF4-FFF2-40B4-BE49-F238E27FC236}">
                <a16:creationId xmlns:a16="http://schemas.microsoft.com/office/drawing/2014/main" id="{9C93126A-9F1C-2C0E-370F-EC807B502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Вы находитесь здесь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276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8239-9BA9-DB31-46F1-26692F8F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Generic-</a:t>
            </a:r>
            <a:r>
              <a:rPr lang="ru-RU" dirty="0"/>
              <a:t>типы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5CDF9-9040-F9BC-54A9-1315434311B8}"/>
              </a:ext>
            </a:extLst>
          </p:cNvPr>
          <p:cNvSpPr txBox="1"/>
          <p:nvPr/>
        </p:nvSpPr>
        <p:spPr>
          <a:xfrm>
            <a:off x="955238" y="1948485"/>
            <a:ext cx="8134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позволяют использовать единую логику для разных типов объектов</a:t>
            </a:r>
          </a:p>
        </p:txBody>
      </p:sp>
      <p:pic>
        <p:nvPicPr>
          <p:cNvPr id="4" name="Google Shape;634;p69">
            <a:extLst>
              <a:ext uri="{FF2B5EF4-FFF2-40B4-BE49-F238E27FC236}">
                <a16:creationId xmlns:a16="http://schemas.microsoft.com/office/drawing/2014/main" id="{FF686DD0-8C44-8CA2-8745-A51E914826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1940987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67B405-3982-D956-888E-EC4D223C78BD}"/>
              </a:ext>
            </a:extLst>
          </p:cNvPr>
          <p:cNvSpPr txBox="1"/>
          <p:nvPr/>
        </p:nvSpPr>
        <p:spPr>
          <a:xfrm>
            <a:off x="955238" y="2560579"/>
            <a:ext cx="8134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могут определяться для всего класса, для конкретной функции или поля</a:t>
            </a:r>
          </a:p>
        </p:txBody>
      </p:sp>
      <p:pic>
        <p:nvPicPr>
          <p:cNvPr id="6" name="Google Shape;634;p69">
            <a:extLst>
              <a:ext uri="{FF2B5EF4-FFF2-40B4-BE49-F238E27FC236}">
                <a16:creationId xmlns:a16="http://schemas.microsoft.com/office/drawing/2014/main" id="{90B1219B-9EF5-B7B7-5809-D664A05ECE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2553081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8C7312-8FB8-4D9C-48E6-21F4F2ED24BA}"/>
              </a:ext>
            </a:extLst>
          </p:cNvPr>
          <p:cNvSpPr txBox="1"/>
          <p:nvPr/>
        </p:nvSpPr>
        <p:spPr>
          <a:xfrm>
            <a:off x="955238" y="3180171"/>
            <a:ext cx="96679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accent1"/>
                </a:solidFill>
                <a:latin typeface="JetBrains Sans"/>
              </a:rPr>
              <a:t>стирание типов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(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type erasure)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– информация о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generic-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типе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 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не хранится в скомпилированном коде: данные хранятся в виде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Any (Object)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, в местах использования – приведение к нужному типу</a:t>
            </a:r>
            <a:br>
              <a:rPr lang="ru-RU" sz="1800" dirty="0">
                <a:solidFill>
                  <a:srgbClr val="19191C"/>
                </a:solidFill>
                <a:latin typeface="JetBrains Sans"/>
              </a:rPr>
            </a:br>
            <a:br>
              <a:rPr lang="ru-RU" sz="1800" dirty="0">
                <a:solidFill>
                  <a:srgbClr val="19191C"/>
                </a:solidFill>
                <a:latin typeface="JetBrains Sans"/>
              </a:rPr>
            </a:br>
            <a:r>
              <a:rPr lang="ru-RU" sz="1800" dirty="0">
                <a:solidFill>
                  <a:srgbClr val="19191C"/>
                </a:solidFill>
                <a:latin typeface="JetBrains Sans"/>
              </a:rPr>
              <a:t>исключение: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inline-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функции с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reified-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параметром</a:t>
            </a:r>
          </a:p>
        </p:txBody>
      </p:sp>
      <p:pic>
        <p:nvPicPr>
          <p:cNvPr id="8" name="Google Shape;634;p69">
            <a:extLst>
              <a:ext uri="{FF2B5EF4-FFF2-40B4-BE49-F238E27FC236}">
                <a16:creationId xmlns:a16="http://schemas.microsoft.com/office/drawing/2014/main" id="{BA7E40DA-6854-3107-E645-C358CABFEE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3172673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297578-7979-17D0-4F85-CFBFF2AB6FBD}"/>
              </a:ext>
            </a:extLst>
          </p:cNvPr>
          <p:cNvSpPr txBox="1"/>
          <p:nvPr/>
        </p:nvSpPr>
        <p:spPr>
          <a:xfrm>
            <a:off x="955238" y="4712136"/>
            <a:ext cx="96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rgbClr val="19191C"/>
                </a:solidFill>
                <a:latin typeface="JetBrains Sans"/>
              </a:rPr>
              <a:t>&lt;*&gt; -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может быть использован любой тип (тип неизвестен или неважен)</a:t>
            </a:r>
          </a:p>
        </p:txBody>
      </p:sp>
      <p:pic>
        <p:nvPicPr>
          <p:cNvPr id="12" name="Google Shape;634;p69">
            <a:extLst>
              <a:ext uri="{FF2B5EF4-FFF2-40B4-BE49-F238E27FC236}">
                <a16:creationId xmlns:a16="http://schemas.microsoft.com/office/drawing/2014/main" id="{FF211E77-36C0-AD1F-0382-9439DF7E4A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4704638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68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BD35-BA7C-355D-0B89-320FE088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Коллекции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CA394-B0EB-B13A-20DF-93C0112BB2F8}"/>
              </a:ext>
            </a:extLst>
          </p:cNvPr>
          <p:cNvSpPr txBox="1"/>
          <p:nvPr/>
        </p:nvSpPr>
        <p:spPr>
          <a:xfrm>
            <a:off x="1099538" y="2227097"/>
            <a:ext cx="6336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800" dirty="0" err="1">
                <a:solidFill>
                  <a:schemeClr val="tx1"/>
                </a:solidFill>
                <a:latin typeface="JetBrains Sans"/>
              </a:rPr>
              <a:t>ArrayList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&lt;T&gt; - 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массив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JetBrains Sans"/>
              </a:rPr>
              <a:t>arrayListOf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JetBrains Sans"/>
              </a:rPr>
              <a:t>listOf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JetBrains Sans"/>
              </a:rPr>
              <a:t>mutableListOf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)</a:t>
            </a:r>
            <a:endParaRPr lang="ru-RU" sz="1800" dirty="0">
              <a:solidFill>
                <a:schemeClr val="tx1"/>
              </a:solidFill>
              <a:latin typeface="JetBrains Sans"/>
            </a:endParaRPr>
          </a:p>
        </p:txBody>
      </p:sp>
      <p:pic>
        <p:nvPicPr>
          <p:cNvPr id="4" name="Google Shape;634;p69">
            <a:extLst>
              <a:ext uri="{FF2B5EF4-FFF2-40B4-BE49-F238E27FC236}">
                <a16:creationId xmlns:a16="http://schemas.microsoft.com/office/drawing/2014/main" id="{D7F8B536-9EC6-67A2-2308-CC6BE48192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334" y="2219599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2ED1-1FBB-266F-A2EA-BB25EBFAA627}"/>
              </a:ext>
            </a:extLst>
          </p:cNvPr>
          <p:cNvSpPr txBox="1"/>
          <p:nvPr/>
        </p:nvSpPr>
        <p:spPr>
          <a:xfrm>
            <a:off x="1099539" y="2701253"/>
            <a:ext cx="467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/>
                </a:solidFill>
                <a:latin typeface="JetBrains Sans"/>
              </a:rPr>
              <a:t>LinkedList&lt;T&gt; -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 связный список</a:t>
            </a:r>
          </a:p>
        </p:txBody>
      </p:sp>
      <p:pic>
        <p:nvPicPr>
          <p:cNvPr id="6" name="Google Shape;634;p69">
            <a:extLst>
              <a:ext uri="{FF2B5EF4-FFF2-40B4-BE49-F238E27FC236}">
                <a16:creationId xmlns:a16="http://schemas.microsoft.com/office/drawing/2014/main" id="{A26A0373-27AA-F504-5FA8-7720DCBCAC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334" y="2693755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AF3D9D-9FAF-5224-3849-C4B2EB3E3F23}"/>
              </a:ext>
            </a:extLst>
          </p:cNvPr>
          <p:cNvSpPr txBox="1"/>
          <p:nvPr/>
        </p:nvSpPr>
        <p:spPr>
          <a:xfrm>
            <a:off x="1099539" y="4360362"/>
            <a:ext cx="467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/>
                </a:solidFill>
                <a:latin typeface="JetBrains Sans"/>
              </a:rPr>
              <a:t>HashSet&lt;T&gt; -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 сет</a:t>
            </a:r>
          </a:p>
        </p:txBody>
      </p:sp>
      <p:pic>
        <p:nvPicPr>
          <p:cNvPr id="8" name="Google Shape;634;p69">
            <a:extLst>
              <a:ext uri="{FF2B5EF4-FFF2-40B4-BE49-F238E27FC236}">
                <a16:creationId xmlns:a16="http://schemas.microsoft.com/office/drawing/2014/main" id="{447825E0-31DC-1198-8018-0AFA64419E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334" y="4352864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50730A-DCA9-F1A6-C8B1-569619A18B82}"/>
              </a:ext>
            </a:extLst>
          </p:cNvPr>
          <p:cNvSpPr txBox="1"/>
          <p:nvPr/>
        </p:nvSpPr>
        <p:spPr>
          <a:xfrm>
            <a:off x="1099538" y="4896073"/>
            <a:ext cx="883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800" dirty="0" err="1">
                <a:solidFill>
                  <a:schemeClr val="tx1"/>
                </a:solidFill>
                <a:latin typeface="JetBrains Sans"/>
              </a:rPr>
              <a:t>LinkedHashSet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&lt;T&gt; -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 сет, отслеживающий порядок добавления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JetBrains Sans"/>
              </a:rPr>
              <a:t>setOf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JetBrains Sans"/>
              </a:rPr>
              <a:t>mutableSetOf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)</a:t>
            </a:r>
            <a:endParaRPr lang="ru-RU" sz="1800" dirty="0">
              <a:solidFill>
                <a:schemeClr val="tx1"/>
              </a:solidFill>
              <a:latin typeface="JetBrains Sans"/>
            </a:endParaRPr>
          </a:p>
        </p:txBody>
      </p:sp>
      <p:pic>
        <p:nvPicPr>
          <p:cNvPr id="10" name="Google Shape;634;p69">
            <a:extLst>
              <a:ext uri="{FF2B5EF4-FFF2-40B4-BE49-F238E27FC236}">
                <a16:creationId xmlns:a16="http://schemas.microsoft.com/office/drawing/2014/main" id="{BEFB058D-B71B-B952-184E-5ADF9DE099C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334" y="4888575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EDD205-A4D4-5B19-924E-B1A1061C9709}"/>
              </a:ext>
            </a:extLst>
          </p:cNvPr>
          <p:cNvSpPr txBox="1"/>
          <p:nvPr/>
        </p:nvSpPr>
        <p:spPr>
          <a:xfrm>
            <a:off x="677334" y="1669020"/>
            <a:ext cx="467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800" dirty="0" err="1">
                <a:solidFill>
                  <a:schemeClr val="tx1"/>
                </a:solidFill>
                <a:latin typeface="JetBrains Sans"/>
              </a:rPr>
              <a:t>java.util.List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&lt;T&gt;</a:t>
            </a:r>
            <a:endParaRPr lang="ru-RU" sz="1800" dirty="0">
              <a:solidFill>
                <a:schemeClr val="tx1"/>
              </a:solidFill>
              <a:latin typeface="JetBrains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B28771-7EB8-88F5-B44C-8252CADDF16F}"/>
              </a:ext>
            </a:extLst>
          </p:cNvPr>
          <p:cNvSpPr txBox="1"/>
          <p:nvPr/>
        </p:nvSpPr>
        <p:spPr>
          <a:xfrm>
            <a:off x="677334" y="3810701"/>
            <a:ext cx="467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800" dirty="0" err="1">
                <a:solidFill>
                  <a:schemeClr val="tx1"/>
                </a:solidFill>
                <a:latin typeface="JetBrains Sans"/>
              </a:rPr>
              <a:t>java.util.Set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&lt;T&gt;</a:t>
            </a:r>
            <a:endParaRPr lang="ru-RU" sz="1800" dirty="0">
              <a:solidFill>
                <a:schemeClr val="tx1"/>
              </a:solidFill>
              <a:latin typeface="JetBrains Sans"/>
            </a:endParaRPr>
          </a:p>
        </p:txBody>
      </p:sp>
    </p:spTree>
    <p:extLst>
      <p:ext uri="{BB962C8B-B14F-4D97-AF65-F5344CB8AC3E}">
        <p14:creationId xmlns:p14="http://schemas.microsoft.com/office/powerpoint/2010/main" val="2024118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310;p82">
            <a:extLst>
              <a:ext uri="{FF2B5EF4-FFF2-40B4-BE49-F238E27FC236}">
                <a16:creationId xmlns:a16="http://schemas.microsoft.com/office/drawing/2014/main" id="{1A42DFCC-9482-6B13-4C52-31343A63EB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8026" t="30440" r="98" b="31202"/>
          <a:stretch/>
        </p:blipFill>
        <p:spPr>
          <a:xfrm>
            <a:off x="677334" y="1981495"/>
            <a:ext cx="5418666" cy="34647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28239-9BA9-DB31-46F1-26692F8F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Generic-</a:t>
            </a:r>
            <a:r>
              <a:rPr lang="ru-RU" dirty="0"/>
              <a:t>типы: вариация</a:t>
            </a:r>
            <a:endParaRPr lang="en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82525-1E5E-2197-0F80-7B03DEDFB06A}"/>
              </a:ext>
            </a:extLst>
          </p:cNvPr>
          <p:cNvSpPr txBox="1"/>
          <p:nvPr/>
        </p:nvSpPr>
        <p:spPr>
          <a:xfrm>
            <a:off x="781109" y="2559715"/>
            <a:ext cx="52111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4800" dirty="0">
                <a:solidFill>
                  <a:srgbClr val="19191C"/>
                </a:solidFill>
                <a:latin typeface="JetBrains Sans"/>
              </a:rPr>
              <a:t>Является ли </a:t>
            </a:r>
            <a:r>
              <a:rPr lang="en-US" sz="4800" dirty="0">
                <a:solidFill>
                  <a:srgbClr val="19191C"/>
                </a:solidFill>
                <a:latin typeface="JetBrains Sans"/>
              </a:rPr>
              <a:t>List&lt;Int&gt; </a:t>
            </a:r>
            <a:r>
              <a:rPr lang="ru-RU" sz="4800" dirty="0">
                <a:solidFill>
                  <a:srgbClr val="19191C"/>
                </a:solidFill>
                <a:latin typeface="JetBrains Sans"/>
              </a:rPr>
              <a:t>подтипом </a:t>
            </a:r>
            <a:r>
              <a:rPr lang="en-US" sz="4800" dirty="0">
                <a:solidFill>
                  <a:srgbClr val="19191C"/>
                </a:solidFill>
                <a:latin typeface="JetBrains Sans"/>
              </a:rPr>
              <a:t>List&lt;Number&gt; ❓ </a:t>
            </a:r>
            <a:endParaRPr lang="ru-RU" sz="4800" dirty="0">
              <a:solidFill>
                <a:srgbClr val="19191C"/>
              </a:solidFill>
              <a:latin typeface="JetBrains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0F3F6-EE7C-FB65-3322-3232C145F859}"/>
              </a:ext>
            </a:extLst>
          </p:cNvPr>
          <p:cNvSpPr txBox="1"/>
          <p:nvPr/>
        </p:nvSpPr>
        <p:spPr>
          <a:xfrm>
            <a:off x="7196037" y="1335164"/>
            <a:ext cx="4677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тип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Generic - </a:t>
            </a:r>
            <a:r>
              <a:rPr lang="ru-RU" sz="1800" dirty="0">
                <a:solidFill>
                  <a:schemeClr val="accent3"/>
                </a:solidFill>
                <a:latin typeface="JetBrains Sans"/>
              </a:rPr>
              <a:t>ин</a:t>
            </a:r>
            <a:r>
              <a:rPr lang="ru-RU" sz="1800" dirty="0">
                <a:solidFill>
                  <a:schemeClr val="accent1"/>
                </a:solidFill>
                <a:latin typeface="JetBrains Sans"/>
              </a:rPr>
              <a:t>вариантный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, если</a:t>
            </a:r>
            <a:br>
              <a:rPr lang="ru-RU" sz="1800" dirty="0">
                <a:solidFill>
                  <a:srgbClr val="19191C"/>
                </a:solidFill>
                <a:latin typeface="JetBrains Sans"/>
              </a:rPr>
            </a:br>
            <a:r>
              <a:rPr lang="en-US" sz="1800" dirty="0">
                <a:solidFill>
                  <a:srgbClr val="19191C"/>
                </a:solidFill>
                <a:latin typeface="JetBrains Sans"/>
              </a:rPr>
              <a:t>B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подтип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A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JetBrains Sans"/>
              </a:rPr>
              <a:t>↛ 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Generic&lt;B&gt; 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подтип 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Generic&lt;A&gt;</a:t>
            </a:r>
            <a:endParaRPr lang="ru-RU" sz="1800" dirty="0">
              <a:solidFill>
                <a:schemeClr val="tx1"/>
              </a:solidFill>
              <a:latin typeface="JetBrains Sans"/>
            </a:endParaRPr>
          </a:p>
        </p:txBody>
      </p:sp>
      <p:pic>
        <p:nvPicPr>
          <p:cNvPr id="14" name="Google Shape;634;p69">
            <a:extLst>
              <a:ext uri="{FF2B5EF4-FFF2-40B4-BE49-F238E27FC236}">
                <a16:creationId xmlns:a16="http://schemas.microsoft.com/office/drawing/2014/main" id="{D8F4A257-506E-7B36-7992-3FE6A74DFA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832" y="1327666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0B8D74-9287-DF75-49A2-CF93B88B4EAE}"/>
              </a:ext>
            </a:extLst>
          </p:cNvPr>
          <p:cNvSpPr txBox="1"/>
          <p:nvPr/>
        </p:nvSpPr>
        <p:spPr>
          <a:xfrm>
            <a:off x="7196037" y="2521774"/>
            <a:ext cx="4677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тип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Generic - </a:t>
            </a:r>
            <a:r>
              <a:rPr lang="ru-RU" sz="1800" dirty="0">
                <a:solidFill>
                  <a:schemeClr val="accent3"/>
                </a:solidFill>
                <a:latin typeface="JetBrains Sans"/>
              </a:rPr>
              <a:t>ко</a:t>
            </a:r>
            <a:r>
              <a:rPr lang="ru-RU" sz="1800" dirty="0">
                <a:solidFill>
                  <a:schemeClr val="accent1"/>
                </a:solidFill>
                <a:latin typeface="JetBrains Sans"/>
              </a:rPr>
              <a:t>вариантный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, если</a:t>
            </a:r>
            <a:br>
              <a:rPr lang="ru-RU" sz="1800" dirty="0">
                <a:solidFill>
                  <a:srgbClr val="19191C"/>
                </a:solidFill>
                <a:latin typeface="JetBrains Sans"/>
              </a:rPr>
            </a:br>
            <a:r>
              <a:rPr lang="en-US" sz="1800" dirty="0">
                <a:solidFill>
                  <a:srgbClr val="19191C"/>
                </a:solidFill>
                <a:latin typeface="JetBrains Sans"/>
              </a:rPr>
              <a:t>B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подтип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A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JetBrains Sans"/>
              </a:rPr>
              <a:t>↦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Generic&lt;B&gt; 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подтип 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Generic&lt;A&gt;</a:t>
            </a:r>
            <a:endParaRPr lang="ru-RU" sz="1800" dirty="0">
              <a:solidFill>
                <a:schemeClr val="tx1"/>
              </a:solidFill>
              <a:latin typeface="JetBrains Sans"/>
            </a:endParaRPr>
          </a:p>
        </p:txBody>
      </p:sp>
      <p:pic>
        <p:nvPicPr>
          <p:cNvPr id="17" name="Google Shape;634;p69">
            <a:extLst>
              <a:ext uri="{FF2B5EF4-FFF2-40B4-BE49-F238E27FC236}">
                <a16:creationId xmlns:a16="http://schemas.microsoft.com/office/drawing/2014/main" id="{6AAC9B19-9EA0-A992-D88F-049EFC6BCD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832" y="2514276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960614-649B-A04C-9028-371BD31622AD}"/>
              </a:ext>
            </a:extLst>
          </p:cNvPr>
          <p:cNvSpPr txBox="1"/>
          <p:nvPr/>
        </p:nvSpPr>
        <p:spPr>
          <a:xfrm>
            <a:off x="7171870" y="3718219"/>
            <a:ext cx="4677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тип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Generic - </a:t>
            </a:r>
            <a:r>
              <a:rPr lang="ru-RU" sz="1800" dirty="0">
                <a:solidFill>
                  <a:schemeClr val="accent3"/>
                </a:solidFill>
                <a:latin typeface="JetBrains Sans"/>
              </a:rPr>
              <a:t>контра</a:t>
            </a:r>
            <a:r>
              <a:rPr lang="ru-RU" sz="1800" dirty="0">
                <a:solidFill>
                  <a:schemeClr val="accent1"/>
                </a:solidFill>
                <a:latin typeface="JetBrains Sans"/>
              </a:rPr>
              <a:t>вариантный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, если</a:t>
            </a:r>
            <a:br>
              <a:rPr lang="ru-RU" sz="1800" dirty="0">
                <a:solidFill>
                  <a:srgbClr val="19191C"/>
                </a:solidFill>
                <a:latin typeface="JetBrains Sans"/>
              </a:rPr>
            </a:br>
            <a:r>
              <a:rPr lang="en-US" sz="1800" dirty="0">
                <a:solidFill>
                  <a:srgbClr val="19191C"/>
                </a:solidFill>
                <a:latin typeface="JetBrains Sans"/>
              </a:rPr>
              <a:t>B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подтип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A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JetBrains Sans"/>
              </a:rPr>
              <a:t>↦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Generic&lt;A&gt; 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подтип 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Generic&lt;B&gt;</a:t>
            </a:r>
            <a:endParaRPr lang="ru-RU" sz="1800" dirty="0">
              <a:solidFill>
                <a:schemeClr val="tx1"/>
              </a:solidFill>
              <a:latin typeface="JetBrains Sans"/>
            </a:endParaRPr>
          </a:p>
        </p:txBody>
      </p:sp>
      <p:pic>
        <p:nvPicPr>
          <p:cNvPr id="19" name="Google Shape;634;p69">
            <a:extLst>
              <a:ext uri="{FF2B5EF4-FFF2-40B4-BE49-F238E27FC236}">
                <a16:creationId xmlns:a16="http://schemas.microsoft.com/office/drawing/2014/main" id="{382809BF-7527-0EEF-ECD8-B4A423854D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9665" y="3710721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E5D943-148D-178D-30AB-D14F105DE864}"/>
              </a:ext>
            </a:extLst>
          </p:cNvPr>
          <p:cNvSpPr txBox="1"/>
          <p:nvPr/>
        </p:nvSpPr>
        <p:spPr>
          <a:xfrm>
            <a:off x="7198764" y="4866317"/>
            <a:ext cx="4677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rgbClr val="19191C"/>
                </a:solidFill>
                <a:latin typeface="JetBrains Sans"/>
              </a:rPr>
              <a:t>Generic&lt;T&gt; -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инвариантный</a:t>
            </a:r>
            <a:br>
              <a:rPr lang="en-US" sz="1800" dirty="0">
                <a:solidFill>
                  <a:srgbClr val="19191C"/>
                </a:solidFill>
                <a:latin typeface="JetBrains Sans"/>
              </a:rPr>
            </a:br>
            <a:r>
              <a:rPr lang="en-US" sz="1800" dirty="0">
                <a:solidFill>
                  <a:srgbClr val="19191C"/>
                </a:solidFill>
                <a:latin typeface="JetBrains Sans"/>
              </a:rPr>
              <a:t>Generic&lt;</a:t>
            </a:r>
            <a:r>
              <a:rPr lang="en-US" sz="1800" dirty="0">
                <a:solidFill>
                  <a:schemeClr val="accent3"/>
                </a:solidFill>
                <a:latin typeface="JetBrains Sans"/>
              </a:rPr>
              <a:t>out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 T&gt;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- ковариантный</a:t>
            </a:r>
            <a:endParaRPr lang="en-US" sz="1800" dirty="0">
              <a:solidFill>
                <a:srgbClr val="19191C"/>
              </a:solidFill>
              <a:latin typeface="JetBrains Sans"/>
            </a:endParaRPr>
          </a:p>
          <a:p>
            <a:pPr fontAlgn="base"/>
            <a:r>
              <a:rPr lang="en-US" sz="1800" dirty="0">
                <a:solidFill>
                  <a:srgbClr val="19191C"/>
                </a:solidFill>
                <a:latin typeface="JetBrains Sans"/>
              </a:rPr>
              <a:t>Generic&lt;</a:t>
            </a:r>
            <a:r>
              <a:rPr lang="en-US" sz="1800" dirty="0">
                <a:solidFill>
                  <a:schemeClr val="accent3"/>
                </a:solidFill>
                <a:latin typeface="JetBrains Sans"/>
              </a:rPr>
              <a:t>in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 T&gt;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- контравариантный</a:t>
            </a:r>
            <a:endParaRPr lang="ru-RU" sz="1800" dirty="0">
              <a:solidFill>
                <a:schemeClr val="tx1"/>
              </a:solidFill>
              <a:latin typeface="JetBrains Sans"/>
            </a:endParaRPr>
          </a:p>
        </p:txBody>
      </p:sp>
      <p:pic>
        <p:nvPicPr>
          <p:cNvPr id="21" name="Google Shape;634;p69">
            <a:extLst>
              <a:ext uri="{FF2B5EF4-FFF2-40B4-BE49-F238E27FC236}">
                <a16:creationId xmlns:a16="http://schemas.microsoft.com/office/drawing/2014/main" id="{FC5AD1DD-6BAD-EEB1-0E31-BC72C4D6CA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6559" y="4858819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089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99;p74">
            <a:extLst>
              <a:ext uri="{FF2B5EF4-FFF2-40B4-BE49-F238E27FC236}">
                <a16:creationId xmlns:a16="http://schemas.microsoft.com/office/drawing/2014/main" id="{82FB70B9-3BA7-3FA4-0DC6-E110B10E1B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952" t="11073" r="98" b="15146"/>
          <a:stretch/>
        </p:blipFill>
        <p:spPr>
          <a:xfrm>
            <a:off x="4719918" y="0"/>
            <a:ext cx="747208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2B8644-4056-2D49-F009-4F742679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HashMap</a:t>
            </a:r>
            <a:endParaRPr lang="en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664E2-97C9-EB71-9647-03657AEA9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590" y="953733"/>
            <a:ext cx="6341409" cy="5212117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89A71E-6563-9BC8-F044-89E0DF0BAED9}"/>
              </a:ext>
            </a:extLst>
          </p:cNvPr>
          <p:cNvSpPr txBox="1"/>
          <p:nvPr/>
        </p:nvSpPr>
        <p:spPr>
          <a:xfrm>
            <a:off x="775258" y="2627054"/>
            <a:ext cx="3958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800" dirty="0" err="1">
                <a:solidFill>
                  <a:schemeClr val="tx1"/>
                </a:solidFill>
                <a:latin typeface="JetBrains Sans"/>
              </a:rPr>
              <a:t>hashCode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ключа определяет </a:t>
            </a:r>
            <a:r>
              <a:rPr lang="ru-RU" sz="1800" dirty="0" err="1">
                <a:solidFill>
                  <a:schemeClr val="accent1"/>
                </a:solidFill>
                <a:latin typeface="JetBrains Sans"/>
              </a:rPr>
              <a:t>бакет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, где хранится значение</a:t>
            </a:r>
          </a:p>
        </p:txBody>
      </p:sp>
      <p:pic>
        <p:nvPicPr>
          <p:cNvPr id="5" name="Google Shape;634;p69">
            <a:extLst>
              <a:ext uri="{FF2B5EF4-FFF2-40B4-BE49-F238E27FC236}">
                <a16:creationId xmlns:a16="http://schemas.microsoft.com/office/drawing/2014/main" id="{8A8C7761-F902-D86C-E67F-BE09641075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053" y="2619556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9FD59-6C01-D6DA-59BB-4EEADA8BE098}"/>
              </a:ext>
            </a:extLst>
          </p:cNvPr>
          <p:cNvSpPr txBox="1"/>
          <p:nvPr/>
        </p:nvSpPr>
        <p:spPr>
          <a:xfrm>
            <a:off x="775258" y="3801357"/>
            <a:ext cx="3958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при возникновении </a:t>
            </a:r>
            <a:r>
              <a:rPr lang="ru-RU" sz="1800" dirty="0">
                <a:solidFill>
                  <a:schemeClr val="accent1"/>
                </a:solidFill>
                <a:latin typeface="JetBrains Sans"/>
              </a:rPr>
              <a:t>коллизии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 в </a:t>
            </a:r>
            <a:r>
              <a:rPr lang="ru-RU" sz="1800" dirty="0" err="1">
                <a:solidFill>
                  <a:schemeClr val="tx1"/>
                </a:solidFill>
                <a:latin typeface="JetBrains Sans"/>
              </a:rPr>
              <a:t>бакете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 формируется связный список из значений</a:t>
            </a:r>
          </a:p>
        </p:txBody>
      </p:sp>
      <p:pic>
        <p:nvPicPr>
          <p:cNvPr id="7" name="Google Shape;634;p69">
            <a:extLst>
              <a:ext uri="{FF2B5EF4-FFF2-40B4-BE49-F238E27FC236}">
                <a16:creationId xmlns:a16="http://schemas.microsoft.com/office/drawing/2014/main" id="{858386ED-1501-1B62-61AC-76F20FFCC7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053" y="3793859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A2CCD8-EC72-67FF-6F7C-08018F7D0849}"/>
              </a:ext>
            </a:extLst>
          </p:cNvPr>
          <p:cNvSpPr txBox="1"/>
          <p:nvPr/>
        </p:nvSpPr>
        <p:spPr>
          <a:xfrm>
            <a:off x="761904" y="5111084"/>
            <a:ext cx="3958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для поиска нужного значения в </a:t>
            </a:r>
            <a:r>
              <a:rPr lang="ru-RU" sz="1800" dirty="0" err="1">
                <a:solidFill>
                  <a:schemeClr val="tx1"/>
                </a:solidFill>
                <a:latin typeface="JetBrains Sans"/>
              </a:rPr>
              <a:t>бакете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 применяется 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equals</a:t>
            </a:r>
            <a:endParaRPr lang="ru-RU" sz="1800" dirty="0">
              <a:solidFill>
                <a:schemeClr val="tx1"/>
              </a:solidFill>
              <a:latin typeface="JetBrains Sans"/>
            </a:endParaRPr>
          </a:p>
        </p:txBody>
      </p:sp>
      <p:pic>
        <p:nvPicPr>
          <p:cNvPr id="11" name="Google Shape;634;p69">
            <a:extLst>
              <a:ext uri="{FF2B5EF4-FFF2-40B4-BE49-F238E27FC236}">
                <a16:creationId xmlns:a16="http://schemas.microsoft.com/office/drawing/2014/main" id="{485D3C55-046A-C0E7-35F2-8F8AE8BC1C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699" y="5103586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E36976-57E6-81D7-3342-46C392E555EF}"/>
              </a:ext>
            </a:extLst>
          </p:cNvPr>
          <p:cNvSpPr txBox="1"/>
          <p:nvPr/>
        </p:nvSpPr>
        <p:spPr>
          <a:xfrm>
            <a:off x="761904" y="1608023"/>
            <a:ext cx="3958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позволяет «быстро» получать значения по ключу</a:t>
            </a:r>
          </a:p>
        </p:txBody>
      </p:sp>
      <p:pic>
        <p:nvPicPr>
          <p:cNvPr id="13" name="Google Shape;634;p69">
            <a:extLst>
              <a:ext uri="{FF2B5EF4-FFF2-40B4-BE49-F238E27FC236}">
                <a16:creationId xmlns:a16="http://schemas.microsoft.com/office/drawing/2014/main" id="{E4E04E13-3702-B4A2-3DBB-7B082000B0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699" y="1600525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006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104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2" name="Google Shape;1632;p104"/>
          <p:cNvSpPr/>
          <p:nvPr/>
        </p:nvSpPr>
        <p:spPr>
          <a:xfrm>
            <a:off x="6351822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3" name="Google Shape;1633;p104"/>
          <p:cNvSpPr/>
          <p:nvPr/>
        </p:nvSpPr>
        <p:spPr>
          <a:xfrm>
            <a:off x="9194774" y="3156753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4" name="Google Shape;1634;p104"/>
          <p:cNvSpPr/>
          <p:nvPr/>
        </p:nvSpPr>
        <p:spPr>
          <a:xfrm>
            <a:off x="3508870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5" name="Google Shape;1635;p104"/>
          <p:cNvSpPr/>
          <p:nvPr/>
        </p:nvSpPr>
        <p:spPr>
          <a:xfrm>
            <a:off x="665918" y="315787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1636" name="Google Shape;1636;p104"/>
          <p:cNvSpPr txBox="1"/>
          <p:nvPr/>
        </p:nvSpPr>
        <p:spPr>
          <a:xfrm>
            <a:off x="627281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Базовые конструкции языка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1637" name="Google Shape;1637;p104"/>
          <p:cNvSpPr txBox="1"/>
          <p:nvPr/>
        </p:nvSpPr>
        <p:spPr>
          <a:xfrm>
            <a:off x="3508870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Классы и объекты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1638" name="Google Shape;1638;p104"/>
          <p:cNvSpPr txBox="1"/>
          <p:nvPr/>
        </p:nvSpPr>
        <p:spPr>
          <a:xfrm>
            <a:off x="6351822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D8D8D8"/>
                </a:solidFill>
              </a:rPr>
              <a:t>Generic-</a:t>
            </a:r>
            <a:r>
              <a:rPr lang="ru-RU" sz="2000" dirty="0">
                <a:solidFill>
                  <a:srgbClr val="D8D8D8"/>
                </a:solidFill>
              </a:rPr>
              <a:t>типы,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коллекции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1639" name="Google Shape;1639;p104"/>
          <p:cNvSpPr txBox="1"/>
          <p:nvPr/>
        </p:nvSpPr>
        <p:spPr>
          <a:xfrm>
            <a:off x="9156136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</a:rPr>
              <a:t>Разное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" name="Google Shape;1631;p104">
            <a:extLst>
              <a:ext uri="{FF2B5EF4-FFF2-40B4-BE49-F238E27FC236}">
                <a16:creationId xmlns:a16="http://schemas.microsoft.com/office/drawing/2014/main" id="{9C93126A-9F1C-2C0E-370F-EC807B502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Вы находитесь здесь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525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5E67-21DC-F4DE-6F27-FEB29601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Исключения</a:t>
            </a:r>
            <a:endParaRPr lang="en-R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2A32F9-13C7-4E1E-94C2-4C7FD8B0DB61}"/>
              </a:ext>
            </a:extLst>
          </p:cNvPr>
          <p:cNvGrpSpPr/>
          <p:nvPr/>
        </p:nvGrpSpPr>
        <p:grpSpPr>
          <a:xfrm>
            <a:off x="5957048" y="3429000"/>
            <a:ext cx="6234952" cy="3429000"/>
            <a:chOff x="5957048" y="1"/>
            <a:chExt cx="6234952" cy="3429000"/>
          </a:xfrm>
        </p:grpSpPr>
        <p:sp>
          <p:nvSpPr>
            <p:cNvPr id="7" name="Google Shape;621;p68">
              <a:extLst>
                <a:ext uri="{FF2B5EF4-FFF2-40B4-BE49-F238E27FC236}">
                  <a16:creationId xmlns:a16="http://schemas.microsoft.com/office/drawing/2014/main" id="{E7643425-0453-5525-4A1F-95A00ED4A06D}"/>
                </a:ext>
              </a:extLst>
            </p:cNvPr>
            <p:cNvSpPr/>
            <p:nvPr/>
          </p:nvSpPr>
          <p:spPr>
            <a:xfrm>
              <a:off x="5957048" y="1"/>
              <a:ext cx="6234952" cy="3429000"/>
            </a:xfrm>
            <a:prstGeom prst="rect">
              <a:avLst/>
            </a:prstGeom>
            <a:solidFill>
              <a:srgbClr val="1D1F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" name="Picture 3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08833880-2626-3A80-7124-8A9CB4D6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5138" y="35504"/>
              <a:ext cx="5054180" cy="1778889"/>
            </a:xfrm>
            <a:prstGeom prst="rect">
              <a:avLst/>
            </a:prstGeom>
          </p:spPr>
        </p:pic>
        <p:pic>
          <p:nvPicPr>
            <p:cNvPr id="6" name="Picture 5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59A3773B-D67A-21A3-5CB3-62F1E01B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5261" y="1814393"/>
              <a:ext cx="4022742" cy="1487864"/>
            </a:xfrm>
            <a:prstGeom prst="rect">
              <a:avLst/>
            </a:prstGeom>
          </p:spPr>
        </p:pic>
      </p:grpSp>
      <p:pic>
        <p:nvPicPr>
          <p:cNvPr id="11" name="Picture 10" descr="A diagram of a system&#10;&#10;Description automatically generated">
            <a:extLst>
              <a:ext uri="{FF2B5EF4-FFF2-40B4-BE49-F238E27FC236}">
                <a16:creationId xmlns:a16="http://schemas.microsoft.com/office/drawing/2014/main" id="{B93BE0DB-DE8F-DECD-0D16-E3E1E51F7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308" y="17752"/>
            <a:ext cx="6212692" cy="3429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8C0D25-C50B-8A35-046A-795A84667739}"/>
              </a:ext>
            </a:extLst>
          </p:cNvPr>
          <p:cNvSpPr txBox="1"/>
          <p:nvPr/>
        </p:nvSpPr>
        <p:spPr>
          <a:xfrm>
            <a:off x="659402" y="1864398"/>
            <a:ext cx="4840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Указывают на появление нештатной ситуации</a:t>
            </a:r>
          </a:p>
        </p:txBody>
      </p:sp>
      <p:pic>
        <p:nvPicPr>
          <p:cNvPr id="14" name="Google Shape;634;p69">
            <a:extLst>
              <a:ext uri="{FF2B5EF4-FFF2-40B4-BE49-F238E27FC236}">
                <a16:creationId xmlns:a16="http://schemas.microsoft.com/office/drawing/2014/main" id="{F31174A5-05EB-AE1E-E935-C6A9AA90FD1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198" y="1856900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72CBAD-933F-5533-1EF7-8DEFF201C2D3}"/>
              </a:ext>
            </a:extLst>
          </p:cNvPr>
          <p:cNvSpPr txBox="1"/>
          <p:nvPr/>
        </p:nvSpPr>
        <p:spPr>
          <a:xfrm>
            <a:off x="659402" y="2615346"/>
            <a:ext cx="4840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Прерывают исполнение программы, но можно перехватить, обработать и продолжить выполнение – с помощью 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try-catch</a:t>
            </a:r>
            <a:endParaRPr lang="ru-RU" sz="1800" dirty="0">
              <a:solidFill>
                <a:schemeClr val="tx1"/>
              </a:solidFill>
              <a:latin typeface="JetBrains Sans"/>
            </a:endParaRPr>
          </a:p>
        </p:txBody>
      </p:sp>
      <p:pic>
        <p:nvPicPr>
          <p:cNvPr id="16" name="Google Shape;634;p69">
            <a:extLst>
              <a:ext uri="{FF2B5EF4-FFF2-40B4-BE49-F238E27FC236}">
                <a16:creationId xmlns:a16="http://schemas.microsoft.com/office/drawing/2014/main" id="{B934EA1D-81F6-7379-4D9F-E8D188B51C5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198" y="2607848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F0954B-F7E3-B169-0544-D0FB3C4A5130}"/>
              </a:ext>
            </a:extLst>
          </p:cNvPr>
          <p:cNvSpPr txBox="1"/>
          <p:nvPr/>
        </p:nvSpPr>
        <p:spPr>
          <a:xfrm>
            <a:off x="659402" y="3795985"/>
            <a:ext cx="4840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«Выбрасываются» с помощью оператора </a:t>
            </a:r>
            <a:r>
              <a:rPr lang="en-US" sz="1800" dirty="0">
                <a:solidFill>
                  <a:schemeClr val="tx1"/>
                </a:solidFill>
                <a:latin typeface="JetBrains Sans"/>
              </a:rPr>
              <a:t>throw</a:t>
            </a:r>
            <a:endParaRPr lang="ru-RU" sz="1800" dirty="0">
              <a:solidFill>
                <a:schemeClr val="tx1"/>
              </a:solidFill>
              <a:latin typeface="JetBrains Sans"/>
            </a:endParaRPr>
          </a:p>
        </p:txBody>
      </p:sp>
      <p:pic>
        <p:nvPicPr>
          <p:cNvPr id="18" name="Google Shape;634;p69">
            <a:extLst>
              <a:ext uri="{FF2B5EF4-FFF2-40B4-BE49-F238E27FC236}">
                <a16:creationId xmlns:a16="http://schemas.microsoft.com/office/drawing/2014/main" id="{AE8DCD65-ED02-E816-A185-80FEB01018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198" y="3788487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281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21;p68">
            <a:extLst>
              <a:ext uri="{FF2B5EF4-FFF2-40B4-BE49-F238E27FC236}">
                <a16:creationId xmlns:a16="http://schemas.microsoft.com/office/drawing/2014/main" id="{E684ECF4-F598-BE1D-01D1-3D46F81C753C}"/>
              </a:ext>
            </a:extLst>
          </p:cNvPr>
          <p:cNvSpPr/>
          <p:nvPr/>
        </p:nvSpPr>
        <p:spPr>
          <a:xfrm>
            <a:off x="6396320" y="0"/>
            <a:ext cx="5795679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25E67-21DC-F4DE-6F27-FEB29601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B8328-4E77-B4DA-6F9F-ED20E60B997D}"/>
              </a:ext>
            </a:extLst>
          </p:cNvPr>
          <p:cNvSpPr txBox="1"/>
          <p:nvPr/>
        </p:nvSpPr>
        <p:spPr>
          <a:xfrm>
            <a:off x="955237" y="1944709"/>
            <a:ext cx="4840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Позволяет выполнить действие независимо от исключений</a:t>
            </a:r>
          </a:p>
        </p:txBody>
      </p:sp>
      <p:pic>
        <p:nvPicPr>
          <p:cNvPr id="4" name="Google Shape;634;p69">
            <a:extLst>
              <a:ext uri="{FF2B5EF4-FFF2-40B4-BE49-F238E27FC236}">
                <a16:creationId xmlns:a16="http://schemas.microsoft.com/office/drawing/2014/main" id="{49F629C1-9FFA-E6BE-0346-4B3861838B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1937211"/>
            <a:ext cx="288601" cy="3077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26EAA-74CB-C250-6FF7-F06699485E04}"/>
              </a:ext>
            </a:extLst>
          </p:cNvPr>
          <p:cNvSpPr txBox="1"/>
          <p:nvPr/>
        </p:nvSpPr>
        <p:spPr>
          <a:xfrm>
            <a:off x="955237" y="2860804"/>
            <a:ext cx="4705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Чаще всего используется для очистки ресурсов</a:t>
            </a:r>
          </a:p>
        </p:txBody>
      </p:sp>
      <p:pic>
        <p:nvPicPr>
          <p:cNvPr id="6" name="Google Shape;634;p69">
            <a:extLst>
              <a:ext uri="{FF2B5EF4-FFF2-40B4-BE49-F238E27FC236}">
                <a16:creationId xmlns:a16="http://schemas.microsoft.com/office/drawing/2014/main" id="{FD5209BC-0153-92F9-BED5-5F613600122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033" y="2853306"/>
            <a:ext cx="288601" cy="30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8CF9441-3DEB-8619-861D-1B5F68899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20" y="1932715"/>
            <a:ext cx="5770656" cy="29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71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21;p68">
            <a:extLst>
              <a:ext uri="{FF2B5EF4-FFF2-40B4-BE49-F238E27FC236}">
                <a16:creationId xmlns:a16="http://schemas.microsoft.com/office/drawing/2014/main" id="{21CF3790-C055-837A-7A8F-38A03EF01F33}"/>
              </a:ext>
            </a:extLst>
          </p:cNvPr>
          <p:cNvSpPr/>
          <p:nvPr/>
        </p:nvSpPr>
        <p:spPr>
          <a:xfrm>
            <a:off x="4419600" y="0"/>
            <a:ext cx="7772399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4918F-C004-BA83-AFEF-3B6A1527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Аннотации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A36B1-F6BB-0B55-CB72-2AB38E04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299" y="4318469"/>
            <a:ext cx="7772400" cy="765610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D81A82E-5927-AB1C-11A4-B55D8AC4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299" y="2026103"/>
            <a:ext cx="7772400" cy="1955139"/>
          </a:xfrm>
          <a:prstGeom prst="rect">
            <a:avLst/>
          </a:prstGeom>
        </p:spPr>
      </p:pic>
      <p:pic>
        <p:nvPicPr>
          <p:cNvPr id="10" name="Picture 9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C531E8DD-BB10-D3C9-DFB9-B51C1018F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5305788"/>
            <a:ext cx="2575485" cy="10150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A206FD-4DE9-A6D1-D899-8212CBE388E4}"/>
              </a:ext>
            </a:extLst>
          </p:cNvPr>
          <p:cNvSpPr txBox="1"/>
          <p:nvPr/>
        </p:nvSpPr>
        <p:spPr>
          <a:xfrm>
            <a:off x="605614" y="1728262"/>
            <a:ext cx="3320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Добавляют «мета»-информацию к коду</a:t>
            </a:r>
          </a:p>
        </p:txBody>
      </p:sp>
      <p:pic>
        <p:nvPicPr>
          <p:cNvPr id="13" name="Google Shape;634;p69">
            <a:extLst>
              <a:ext uri="{FF2B5EF4-FFF2-40B4-BE49-F238E27FC236}">
                <a16:creationId xmlns:a16="http://schemas.microsoft.com/office/drawing/2014/main" id="{6AB5FD9F-F633-CF97-A881-7E7647C500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410" y="1720764"/>
            <a:ext cx="287237" cy="29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536EF6-8A9A-A92B-0F3F-EDAFCDBE4B09}"/>
              </a:ext>
            </a:extLst>
          </p:cNvPr>
          <p:cNvSpPr txBox="1"/>
          <p:nvPr/>
        </p:nvSpPr>
        <p:spPr>
          <a:xfrm>
            <a:off x="605614" y="2625814"/>
            <a:ext cx="33209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Информация может использоваться на уровне исходного кода, при компиляции или во время исполнения</a:t>
            </a:r>
          </a:p>
        </p:txBody>
      </p:sp>
      <p:pic>
        <p:nvPicPr>
          <p:cNvPr id="15" name="Google Shape;634;p69">
            <a:extLst>
              <a:ext uri="{FF2B5EF4-FFF2-40B4-BE49-F238E27FC236}">
                <a16:creationId xmlns:a16="http://schemas.microsoft.com/office/drawing/2014/main" id="{2F85515A-359F-363D-9746-2F47878294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410" y="2618316"/>
            <a:ext cx="287237" cy="29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black screen with green and white circles&#10;&#10;Description automatically generated">
            <a:extLst>
              <a:ext uri="{FF2B5EF4-FFF2-40B4-BE49-F238E27FC236}">
                <a16:creationId xmlns:a16="http://schemas.microsoft.com/office/drawing/2014/main" id="{5B090F68-A5D2-7723-70D2-E6FD9AE1A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299" y="604579"/>
            <a:ext cx="7772400" cy="10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73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21;p68">
            <a:extLst>
              <a:ext uri="{FF2B5EF4-FFF2-40B4-BE49-F238E27FC236}">
                <a16:creationId xmlns:a16="http://schemas.microsoft.com/office/drawing/2014/main" id="{DDF9B7E9-E872-E60D-C557-D7AFDA9CF053}"/>
              </a:ext>
            </a:extLst>
          </p:cNvPr>
          <p:cNvSpPr/>
          <p:nvPr/>
        </p:nvSpPr>
        <p:spPr>
          <a:xfrm>
            <a:off x="6401794" y="0"/>
            <a:ext cx="5790205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B6C5E-85F3-0F29-43F7-37FE146D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Делегаты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A40B6-63B3-47D7-F215-EB5E47570218}"/>
              </a:ext>
            </a:extLst>
          </p:cNvPr>
          <p:cNvSpPr txBox="1"/>
          <p:nvPr/>
        </p:nvSpPr>
        <p:spPr>
          <a:xfrm>
            <a:off x="898030" y="2564365"/>
            <a:ext cx="5790205" cy="644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Делегаты классов – позволяют делегировать часть реализации другим объектам</a:t>
            </a:r>
          </a:p>
        </p:txBody>
      </p:sp>
      <p:pic>
        <p:nvPicPr>
          <p:cNvPr id="6" name="Google Shape;634;p69">
            <a:extLst>
              <a:ext uri="{FF2B5EF4-FFF2-40B4-BE49-F238E27FC236}">
                <a16:creationId xmlns:a16="http://schemas.microsoft.com/office/drawing/2014/main" id="{54B7AA1D-FBF2-8881-B963-621B896DC8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826" y="2556867"/>
            <a:ext cx="287237" cy="29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F9DFC90-9F62-FF0E-EAC4-EB39F6485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89" y="410163"/>
            <a:ext cx="5505512" cy="3406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3DFCC-875C-E552-9097-F9DD3B6EB72B}"/>
              </a:ext>
            </a:extLst>
          </p:cNvPr>
          <p:cNvSpPr txBox="1"/>
          <p:nvPr/>
        </p:nvSpPr>
        <p:spPr>
          <a:xfrm>
            <a:off x="898030" y="3824537"/>
            <a:ext cx="5790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Делегаты свойств – позволяют делегировать логику записи и/или чтения свойства другому классу</a:t>
            </a:r>
          </a:p>
        </p:txBody>
      </p:sp>
      <p:pic>
        <p:nvPicPr>
          <p:cNvPr id="10" name="Google Shape;634;p69">
            <a:extLst>
              <a:ext uri="{FF2B5EF4-FFF2-40B4-BE49-F238E27FC236}">
                <a16:creationId xmlns:a16="http://schemas.microsoft.com/office/drawing/2014/main" id="{B97DDEAF-7CDA-1D9B-2A92-CB07FD9668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826" y="3817039"/>
            <a:ext cx="287237" cy="29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379D452-2721-578C-9EA6-2CD5C631DD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89"/>
          <a:stretch/>
        </p:blipFill>
        <p:spPr>
          <a:xfrm>
            <a:off x="6686488" y="4227202"/>
            <a:ext cx="5375047" cy="19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8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406;p49">
            <a:extLst>
              <a:ext uri="{FF2B5EF4-FFF2-40B4-BE49-F238E27FC236}">
                <a16:creationId xmlns:a16="http://schemas.microsoft.com/office/drawing/2014/main" id="{7D766952-EB9C-1D09-B89C-17CAEB2C40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5540187" y="20727"/>
            <a:ext cx="665181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52E01-8BEF-D12C-18FB-D90D7C0A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</a:t>
            </a:r>
            <a:r>
              <a:rPr lang="ru-RU" dirty="0"/>
              <a:t> и </a:t>
            </a:r>
            <a:r>
              <a:rPr lang="en-RU" dirty="0"/>
              <a:t>Java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13870AE-A34F-2066-E3A4-A22E3994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06" y="2105019"/>
            <a:ext cx="6274375" cy="26479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B82723-A4E2-E977-0BF5-776CD638B856}"/>
              </a:ext>
            </a:extLst>
          </p:cNvPr>
          <p:cNvSpPr txBox="1"/>
          <p:nvPr/>
        </p:nvSpPr>
        <p:spPr>
          <a:xfrm>
            <a:off x="677334" y="2496420"/>
            <a:ext cx="4862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Исходники компилируются в файлы </a:t>
            </a:r>
            <a:r>
              <a:rPr lang="en-US" sz="1800" dirty="0">
                <a:solidFill>
                  <a:srgbClr val="19191C"/>
                </a:solidFill>
                <a:latin typeface="JetBrains Sans"/>
              </a:rPr>
              <a:t>.class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 одного формата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EF65B-345A-556C-D078-7505570405CF}"/>
              </a:ext>
            </a:extLst>
          </p:cNvPr>
          <p:cNvSpPr txBox="1"/>
          <p:nvPr/>
        </p:nvSpPr>
        <p:spPr>
          <a:xfrm>
            <a:off x="677334" y="3779160"/>
            <a:ext cx="4862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rgbClr val="19191C"/>
                </a:solidFill>
                <a:latin typeface="JetBrains Sans"/>
              </a:rPr>
              <a:t>Из </a:t>
            </a:r>
            <a:r>
              <a:rPr lang="en-GB" sz="1800" dirty="0">
                <a:solidFill>
                  <a:srgbClr val="19191C"/>
                </a:solidFill>
                <a:latin typeface="JetBrains Sans"/>
              </a:rPr>
              <a:t>Java-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кода можно вызывать </a:t>
            </a:r>
            <a:r>
              <a:rPr lang="en-GB" sz="1800" dirty="0">
                <a:solidFill>
                  <a:srgbClr val="19191C"/>
                </a:solidFill>
                <a:latin typeface="JetBrains Sans"/>
              </a:rPr>
              <a:t>Kotlin-</a:t>
            </a:r>
            <a:r>
              <a:rPr lang="ru-RU" sz="1800" dirty="0">
                <a:solidFill>
                  <a:srgbClr val="19191C"/>
                </a:solidFill>
                <a:latin typeface="JetBrains Sans"/>
              </a:rPr>
              <a:t>код и наоборот</a:t>
            </a:r>
          </a:p>
        </p:txBody>
      </p:sp>
      <p:pic>
        <p:nvPicPr>
          <p:cNvPr id="7" name="Google Shape;634;p69">
            <a:extLst>
              <a:ext uri="{FF2B5EF4-FFF2-40B4-BE49-F238E27FC236}">
                <a16:creationId xmlns:a16="http://schemas.microsoft.com/office/drawing/2014/main" id="{D9C240B3-FB28-D843-2520-31BF585DA9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128" y="2488922"/>
            <a:ext cx="288601" cy="30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4;p69">
            <a:extLst>
              <a:ext uri="{FF2B5EF4-FFF2-40B4-BE49-F238E27FC236}">
                <a16:creationId xmlns:a16="http://schemas.microsoft.com/office/drawing/2014/main" id="{93B1FDFE-9990-11F1-A826-288C10B5F7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127" y="3789753"/>
            <a:ext cx="288601" cy="30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501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1;p68">
            <a:extLst>
              <a:ext uri="{FF2B5EF4-FFF2-40B4-BE49-F238E27FC236}">
                <a16:creationId xmlns:a16="http://schemas.microsoft.com/office/drawing/2014/main" id="{69DFCD97-2DF4-6AB8-0145-209C034379BB}"/>
              </a:ext>
            </a:extLst>
          </p:cNvPr>
          <p:cNvSpPr/>
          <p:nvPr/>
        </p:nvSpPr>
        <p:spPr>
          <a:xfrm>
            <a:off x="5953497" y="0"/>
            <a:ext cx="6238503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934F4-E493-E01F-21C4-DF993D9E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Рефлексия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CF547-3CCB-E35B-7B5F-D30369F61B65}"/>
              </a:ext>
            </a:extLst>
          </p:cNvPr>
          <p:cNvSpPr txBox="1"/>
          <p:nvPr/>
        </p:nvSpPr>
        <p:spPr>
          <a:xfrm>
            <a:off x="884583" y="1892012"/>
            <a:ext cx="4884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800" dirty="0">
                <a:solidFill>
                  <a:schemeClr val="tx1"/>
                </a:solidFill>
                <a:latin typeface="JetBrains Sans"/>
              </a:rPr>
              <a:t>Позволяет </a:t>
            </a:r>
            <a:r>
              <a:rPr lang="ru-RU" sz="1800" dirty="0">
                <a:solidFill>
                  <a:schemeClr val="accent1"/>
                </a:solidFill>
                <a:latin typeface="JetBrains Sans"/>
              </a:rPr>
              <a:t>динамически</a:t>
            </a:r>
            <a:r>
              <a:rPr lang="ru-RU" sz="1800" dirty="0">
                <a:solidFill>
                  <a:schemeClr val="tx1"/>
                </a:solidFill>
                <a:latin typeface="JetBrains Sans"/>
              </a:rPr>
              <a:t> во время исполнения получить доступ к свойствам, методам и т.д.</a:t>
            </a:r>
          </a:p>
        </p:txBody>
      </p:sp>
      <p:pic>
        <p:nvPicPr>
          <p:cNvPr id="4" name="Google Shape;634;p69">
            <a:extLst>
              <a:ext uri="{FF2B5EF4-FFF2-40B4-BE49-F238E27FC236}">
                <a16:creationId xmlns:a16="http://schemas.microsoft.com/office/drawing/2014/main" id="{9AF2EB34-173D-0F9A-0A27-6F1B781EA9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379" y="1884514"/>
            <a:ext cx="287237" cy="29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119DA75-6C89-E756-507E-4441B4CD4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97" y="1488600"/>
            <a:ext cx="6238503" cy="35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75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104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2" name="Google Shape;1632;p104"/>
          <p:cNvSpPr/>
          <p:nvPr/>
        </p:nvSpPr>
        <p:spPr>
          <a:xfrm>
            <a:off x="6351822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3" name="Google Shape;1633;p104"/>
          <p:cNvSpPr/>
          <p:nvPr/>
        </p:nvSpPr>
        <p:spPr>
          <a:xfrm>
            <a:off x="9194774" y="3156753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4" name="Google Shape;1634;p104"/>
          <p:cNvSpPr/>
          <p:nvPr/>
        </p:nvSpPr>
        <p:spPr>
          <a:xfrm>
            <a:off x="3508870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5" name="Google Shape;1635;p104"/>
          <p:cNvSpPr/>
          <p:nvPr/>
        </p:nvSpPr>
        <p:spPr>
          <a:xfrm>
            <a:off x="665918" y="315787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1636" name="Google Shape;1636;p104"/>
          <p:cNvSpPr txBox="1"/>
          <p:nvPr/>
        </p:nvSpPr>
        <p:spPr>
          <a:xfrm>
            <a:off x="627281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Базовые конструкции языка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1637" name="Google Shape;1637;p104"/>
          <p:cNvSpPr txBox="1"/>
          <p:nvPr/>
        </p:nvSpPr>
        <p:spPr>
          <a:xfrm>
            <a:off x="3508870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Классы и объекты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1638" name="Google Shape;1638;p104"/>
          <p:cNvSpPr txBox="1"/>
          <p:nvPr/>
        </p:nvSpPr>
        <p:spPr>
          <a:xfrm>
            <a:off x="6351822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D8D8D8"/>
                </a:solidFill>
              </a:rPr>
              <a:t>Generic-</a:t>
            </a:r>
            <a:r>
              <a:rPr lang="ru-RU" sz="2000" dirty="0">
                <a:solidFill>
                  <a:srgbClr val="D8D8D8"/>
                </a:solidFill>
              </a:rPr>
              <a:t>типы,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коллекции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1639" name="Google Shape;1639;p104"/>
          <p:cNvSpPr txBox="1"/>
          <p:nvPr/>
        </p:nvSpPr>
        <p:spPr>
          <a:xfrm>
            <a:off x="9156136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Разное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2" name="Google Shape;1631;p104">
            <a:extLst>
              <a:ext uri="{FF2B5EF4-FFF2-40B4-BE49-F238E27FC236}">
                <a16:creationId xmlns:a16="http://schemas.microsoft.com/office/drawing/2014/main" id="{9C93126A-9F1C-2C0E-370F-EC807B502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Вы находитесь здесь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711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34F4-E493-E01F-21C4-DF993D9E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Рекомендую</a:t>
            </a:r>
            <a:endParaRPr lang="en-RU" dirty="0"/>
          </a:p>
        </p:txBody>
      </p:sp>
      <p:pic>
        <p:nvPicPr>
          <p:cNvPr id="8" name="Picture 7" descr="A person in a long dress&#10;&#10;Description automatically generated">
            <a:extLst>
              <a:ext uri="{FF2B5EF4-FFF2-40B4-BE49-F238E27FC236}">
                <a16:creationId xmlns:a16="http://schemas.microsoft.com/office/drawing/2014/main" id="{01810346-3331-31B0-5DE5-CD198A56C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21" y="1762509"/>
            <a:ext cx="2745748" cy="3834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blue and white cover&#10;&#10;Description automatically generated">
            <a:extLst>
              <a:ext uri="{FF2B5EF4-FFF2-40B4-BE49-F238E27FC236}">
                <a16:creationId xmlns:a16="http://schemas.microsoft.com/office/drawing/2014/main" id="{5BEE8D5B-207A-97A7-A3EA-0F72DB5C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77" y="1762509"/>
            <a:ext cx="2609661" cy="3834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A yellow book cover with a bug&#10;&#10;Description automatically generated">
            <a:extLst>
              <a:ext uri="{FF2B5EF4-FFF2-40B4-BE49-F238E27FC236}">
                <a16:creationId xmlns:a16="http://schemas.microsoft.com/office/drawing/2014/main" id="{B9D456D4-46FE-A048-D4C7-8807BB0E1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546" y="1762509"/>
            <a:ext cx="2696749" cy="38344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0255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17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  <a:endParaRPr dirty="0"/>
          </a:p>
        </p:txBody>
      </p:sp>
      <p:sp>
        <p:nvSpPr>
          <p:cNvPr id="1765" name="Google Shape;1765;p117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 dirty="0"/>
              <a:t>Павел Галанин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3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F16FA-0BA4-98A1-76F2-A466780D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 и запуск</a:t>
            </a:r>
            <a:endParaRPr lang="en-R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BFC74E-FF19-C941-B8B0-61E3960B6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sz="2000" dirty="0">
                <a:solidFill>
                  <a:srgbClr val="19191C"/>
                </a:solidFill>
                <a:latin typeface="JetBrains Sans"/>
              </a:rPr>
              <a:t>Сборка:</a:t>
            </a:r>
          </a:p>
          <a:p>
            <a:pPr marL="0" indent="0" fontAlgn="base">
              <a:buNone/>
            </a:pP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kotlinc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-include-runtime -d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&lt;jar name&gt;</a:t>
            </a:r>
          </a:p>
          <a:p>
            <a:pPr marL="0" indent="0" fontAlgn="base">
              <a:buNone/>
            </a:pPr>
            <a:endParaRPr lang="en-US" sz="2000" dirty="0">
              <a:solidFill>
                <a:srgbClr val="19191C"/>
              </a:solidFill>
              <a:latin typeface="JetBrains Sans"/>
            </a:endParaRPr>
          </a:p>
          <a:p>
            <a:pPr marL="0" indent="0" fontAlgn="base">
              <a:buNone/>
            </a:pPr>
            <a:r>
              <a:rPr lang="ru-RU" sz="2000" dirty="0">
                <a:solidFill>
                  <a:srgbClr val="19191C"/>
                </a:solidFill>
                <a:latin typeface="JetBrains Sans"/>
              </a:rPr>
              <a:t>Запуск:</a:t>
            </a:r>
            <a:endParaRPr lang="en-US" sz="2000" dirty="0">
              <a:solidFill>
                <a:srgbClr val="19191C"/>
              </a:solidFill>
              <a:latin typeface="JetBrains Sans"/>
            </a:endParaRPr>
          </a:p>
          <a:p>
            <a:pPr marL="0" indent="0" fontAlgn="base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java -jar</a:t>
            </a:r>
            <a:r>
              <a:rPr lang="en-GB" sz="2000" dirty="0">
                <a:solidFill>
                  <a:srgbClr val="1919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&lt;jar name&gt;</a:t>
            </a:r>
            <a:endParaRPr lang="ru-RU" sz="3200" dirty="0">
              <a:solidFill>
                <a:srgbClr val="19191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5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104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2" name="Google Shape;1632;p104"/>
          <p:cNvSpPr/>
          <p:nvPr/>
        </p:nvSpPr>
        <p:spPr>
          <a:xfrm>
            <a:off x="6351822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3" name="Google Shape;1633;p104"/>
          <p:cNvSpPr/>
          <p:nvPr/>
        </p:nvSpPr>
        <p:spPr>
          <a:xfrm>
            <a:off x="9194774" y="3156753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4" name="Google Shape;1634;p104"/>
          <p:cNvSpPr/>
          <p:nvPr/>
        </p:nvSpPr>
        <p:spPr>
          <a:xfrm>
            <a:off x="3508870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5" name="Google Shape;1635;p104"/>
          <p:cNvSpPr/>
          <p:nvPr/>
        </p:nvSpPr>
        <p:spPr>
          <a:xfrm>
            <a:off x="665918" y="315787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dirty="0"/>
          </a:p>
        </p:txBody>
      </p:sp>
      <p:sp>
        <p:nvSpPr>
          <p:cNvPr id="1636" name="Google Shape;1636;p104"/>
          <p:cNvSpPr txBox="1"/>
          <p:nvPr/>
        </p:nvSpPr>
        <p:spPr>
          <a:xfrm>
            <a:off x="627281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</a:rPr>
              <a:t>Базовые конструкции языка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637" name="Google Shape;1637;p104"/>
          <p:cNvSpPr txBox="1"/>
          <p:nvPr/>
        </p:nvSpPr>
        <p:spPr>
          <a:xfrm>
            <a:off x="3508870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Классы и объекты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1639" name="Google Shape;1639;p104"/>
          <p:cNvSpPr txBox="1"/>
          <p:nvPr/>
        </p:nvSpPr>
        <p:spPr>
          <a:xfrm>
            <a:off x="9156136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Разное</a:t>
            </a:r>
            <a:endParaRPr sz="1800" dirty="0">
              <a:solidFill>
                <a:srgbClr val="D8D8D8"/>
              </a:solidFill>
            </a:endParaRPr>
          </a:p>
        </p:txBody>
      </p:sp>
      <p:sp>
        <p:nvSpPr>
          <p:cNvPr id="2" name="Google Shape;1631;p104">
            <a:extLst>
              <a:ext uri="{FF2B5EF4-FFF2-40B4-BE49-F238E27FC236}">
                <a16:creationId xmlns:a16="http://schemas.microsoft.com/office/drawing/2014/main" id="{9C93126A-9F1C-2C0E-370F-EC807B502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Вы находитесь здесь</a:t>
            </a:r>
            <a:endParaRPr dirty="0"/>
          </a:p>
        </p:txBody>
      </p:sp>
      <p:sp>
        <p:nvSpPr>
          <p:cNvPr id="3" name="Google Shape;1638;p104">
            <a:extLst>
              <a:ext uri="{FF2B5EF4-FFF2-40B4-BE49-F238E27FC236}">
                <a16:creationId xmlns:a16="http://schemas.microsoft.com/office/drawing/2014/main" id="{205CB34B-A3F8-1D5A-F775-20E3957A8EDE}"/>
              </a:ext>
            </a:extLst>
          </p:cNvPr>
          <p:cNvSpPr txBox="1"/>
          <p:nvPr/>
        </p:nvSpPr>
        <p:spPr>
          <a:xfrm>
            <a:off x="6351822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D8D8D8"/>
                </a:solidFill>
              </a:rPr>
              <a:t>Generic-</a:t>
            </a:r>
            <a:r>
              <a:rPr lang="ru-RU" sz="2000" dirty="0">
                <a:solidFill>
                  <a:srgbClr val="D8D8D8"/>
                </a:solidFill>
              </a:rPr>
              <a:t>типы,</a:t>
            </a:r>
            <a:br>
              <a:rPr lang="ru-RU" sz="2000" dirty="0">
                <a:solidFill>
                  <a:srgbClr val="D8D8D8"/>
                </a:solidFill>
              </a:rPr>
            </a:br>
            <a:r>
              <a:rPr lang="ru-RU" sz="2000" dirty="0">
                <a:solidFill>
                  <a:srgbClr val="D8D8D8"/>
                </a:solidFill>
              </a:rPr>
              <a:t>коллекции</a:t>
            </a:r>
            <a:endParaRPr sz="2000" dirty="0">
              <a:solidFill>
                <a:srgbClr val="D8D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41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1;p68">
            <a:extLst>
              <a:ext uri="{FF2B5EF4-FFF2-40B4-BE49-F238E27FC236}">
                <a16:creationId xmlns:a16="http://schemas.microsoft.com/office/drawing/2014/main" id="{F6688AE6-B8B4-75C4-E524-9BA43BAC5B8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C94B5-C5A5-6EAB-400B-E3676DF6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и переменные</a:t>
            </a:r>
            <a:endParaRPr lang="en-R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4F4A46-9A8F-4A70-F1B1-8692A56E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129" y="1814512"/>
            <a:ext cx="10515600" cy="4351338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/>
              <a:t>функции-выражения</a:t>
            </a:r>
            <a:endParaRPr lang="en-RU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/>
              <a:t>именные параметры</a:t>
            </a: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параметры по умолчанию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4C72E5D-FC08-5D7C-8621-93CF1B5B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691" y="656036"/>
            <a:ext cx="4288492" cy="1169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114B3-2791-B236-35A2-E35B98E7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91" y="2201501"/>
            <a:ext cx="5619371" cy="632547"/>
          </a:xfrm>
          <a:prstGeom prst="rect">
            <a:avLst/>
          </a:prstGeom>
        </p:spPr>
      </p:pic>
      <p:pic>
        <p:nvPicPr>
          <p:cNvPr id="11" name="Picture 10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F533104-33B8-EFEB-45D8-3EFED2074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691" y="3248431"/>
            <a:ext cx="4182836" cy="256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5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1;p68">
            <a:extLst>
              <a:ext uri="{FF2B5EF4-FFF2-40B4-BE49-F238E27FC236}">
                <a16:creationId xmlns:a16="http://schemas.microsoft.com/office/drawing/2014/main" id="{8F80E3D2-DA5E-3CDE-ACE6-0660341A0EE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AAD5E-BC63-4ED8-10C8-E296DF1A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2B60-A3C2-B93E-F0A2-3AB52D2E9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RU" dirty="0"/>
              <a:t>var/val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/>
              <a:t>примитивные типы и строки</a:t>
            </a: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2B5E7EA4-A624-554B-B823-7C3F51E06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4" y="1690568"/>
            <a:ext cx="5392642" cy="36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3915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9358</TotalTime>
  <Words>1245</Words>
  <Application>Microsoft Macintosh PowerPoint</Application>
  <PresentationFormat>Widescreen</PresentationFormat>
  <Paragraphs>276</Paragraphs>
  <Slides>53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Consolas</vt:lpstr>
      <vt:lpstr>Play</vt:lpstr>
      <vt:lpstr>JetBrains Mono</vt:lpstr>
      <vt:lpstr>JetBrains Sans</vt:lpstr>
      <vt:lpstr>SF Pro Text</vt:lpstr>
      <vt:lpstr>Calibri</vt:lpstr>
      <vt:lpstr>VK New Color</vt:lpstr>
      <vt:lpstr>Kotlin  Crash course</vt:lpstr>
      <vt:lpstr>PowerPoint Presentation</vt:lpstr>
      <vt:lpstr>О языке</vt:lpstr>
      <vt:lpstr>Компилируемые и интерпретируемые языки</vt:lpstr>
      <vt:lpstr>Kotlin и Java</vt:lpstr>
      <vt:lpstr>Сборка и запуск</vt:lpstr>
      <vt:lpstr>Вы находитесь здесь</vt:lpstr>
      <vt:lpstr>Функции и переменные</vt:lpstr>
      <vt:lpstr>Типы</vt:lpstr>
      <vt:lpstr>Встроенные типы Kotlin</vt:lpstr>
      <vt:lpstr>Nullable-типы</vt:lpstr>
      <vt:lpstr>Условные операторы</vt:lpstr>
      <vt:lpstr>Циклы</vt:lpstr>
      <vt:lpstr>Базовые коллекции, итератор</vt:lpstr>
      <vt:lpstr>Лямбда-выражения</vt:lpstr>
      <vt:lpstr>Синтаксис лямбда-выражений</vt:lpstr>
      <vt:lpstr>Лямбда-выражения при работе с коллекциями</vt:lpstr>
      <vt:lpstr>Удобные функции  с лямбда-выражениями</vt:lpstr>
      <vt:lpstr>Вы находитесь здесь</vt:lpstr>
      <vt:lpstr>Классы и объекты</vt:lpstr>
      <vt:lpstr>Создание классов</vt:lpstr>
      <vt:lpstr>Блоки инициализации</vt:lpstr>
      <vt:lpstr>Поля</vt:lpstr>
      <vt:lpstr>Наследование</vt:lpstr>
      <vt:lpstr>Все классы  наследуются от Any</vt:lpstr>
      <vt:lpstr>Переопределение  методов</vt:lpstr>
      <vt:lpstr>Сравнение объектов</vt:lpstr>
      <vt:lpstr>Контракт equals и hashCode</vt:lpstr>
      <vt:lpstr>Полиморфизм</vt:lpstr>
      <vt:lpstr>Абстрактные  классы</vt:lpstr>
      <vt:lpstr>Интерфейсы</vt:lpstr>
      <vt:lpstr>Виды классов: data class</vt:lpstr>
      <vt:lpstr>Виды классов: enum</vt:lpstr>
      <vt:lpstr>Виды классов: sealed</vt:lpstr>
      <vt:lpstr>Виды классов: object</vt:lpstr>
      <vt:lpstr>Внутренние и вложенные классы</vt:lpstr>
      <vt:lpstr>Пакеты</vt:lpstr>
      <vt:lpstr>Модификаторы доступа</vt:lpstr>
      <vt:lpstr>Extension-функции</vt:lpstr>
      <vt:lpstr>Вы находитесь здесь</vt:lpstr>
      <vt:lpstr> Generic-типы</vt:lpstr>
      <vt:lpstr>Коллекции</vt:lpstr>
      <vt:lpstr> Generic-типы: вариация</vt:lpstr>
      <vt:lpstr>HashMap</vt:lpstr>
      <vt:lpstr>Вы находитесь здесь</vt:lpstr>
      <vt:lpstr>Исключения</vt:lpstr>
      <vt:lpstr>finally</vt:lpstr>
      <vt:lpstr>Аннотации</vt:lpstr>
      <vt:lpstr>Делегаты</vt:lpstr>
      <vt:lpstr>Рефлексия</vt:lpstr>
      <vt:lpstr>Вы находитесь здесь</vt:lpstr>
      <vt:lpstr>Рекомендую</vt:lpstr>
      <vt:lpstr>Спасибо 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  Crash course</dc:title>
  <cp:lastModifiedBy>Pavel Galanin</cp:lastModifiedBy>
  <cp:revision>2</cp:revision>
  <dcterms:modified xsi:type="dcterms:W3CDTF">2023-10-11T05:17:19Z</dcterms:modified>
</cp:coreProperties>
</file>